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5" r:id="rId3"/>
    <p:sldId id="338" r:id="rId4"/>
    <p:sldId id="339" r:id="rId5"/>
    <p:sldId id="340" r:id="rId6"/>
    <p:sldId id="341" r:id="rId7"/>
    <p:sldId id="330" r:id="rId8"/>
    <p:sldId id="335" r:id="rId9"/>
    <p:sldId id="331" r:id="rId10"/>
    <p:sldId id="334" r:id="rId11"/>
    <p:sldId id="337" r:id="rId12"/>
    <p:sldId id="342" r:id="rId13"/>
    <p:sldId id="312" r:id="rId14"/>
    <p:sldId id="344" r:id="rId15"/>
    <p:sldId id="310" r:id="rId16"/>
    <p:sldId id="309" r:id="rId17"/>
    <p:sldId id="315" r:id="rId18"/>
    <p:sldId id="313" r:id="rId19"/>
    <p:sldId id="314" r:id="rId20"/>
    <p:sldId id="316" r:id="rId21"/>
    <p:sldId id="349" r:id="rId22"/>
    <p:sldId id="305" r:id="rId23"/>
    <p:sldId id="343" r:id="rId24"/>
    <p:sldId id="319" r:id="rId25"/>
    <p:sldId id="354" r:id="rId26"/>
    <p:sldId id="320" r:id="rId27"/>
    <p:sldId id="347" r:id="rId28"/>
    <p:sldId id="346" r:id="rId29"/>
    <p:sldId id="348" r:id="rId30"/>
    <p:sldId id="350" r:id="rId31"/>
    <p:sldId id="321" r:id="rId32"/>
    <p:sldId id="351" r:id="rId33"/>
    <p:sldId id="328" r:id="rId34"/>
    <p:sldId id="322" r:id="rId35"/>
    <p:sldId id="323" r:id="rId36"/>
    <p:sldId id="324" r:id="rId37"/>
    <p:sldId id="352" r:id="rId38"/>
    <p:sldId id="326" r:id="rId39"/>
    <p:sldId id="327" r:id="rId40"/>
    <p:sldId id="285" r:id="rId41"/>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sorterViewPr>
    <p:cViewPr>
      <p:scale>
        <a:sx n="200" d="100"/>
        <a:sy n="200" d="100"/>
      </p:scale>
      <p:origin x="0" y="-463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lenovo\Documents\UTL%20Grande\caculos%20guajir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9"/>
    </mc:Choice>
    <mc:Fallback>
      <c:style val="29"/>
    </mc:Fallback>
  </mc:AlternateContent>
  <c:chart>
    <c:title>
      <c:tx>
        <c:rich>
          <a:bodyPr/>
          <a:lstStyle/>
          <a:p>
            <a:pPr>
              <a:defRPr/>
            </a:pPr>
            <a:r>
              <a:rPr lang="en-US" sz="2800" dirty="0" err="1" smtClean="0">
                <a:solidFill>
                  <a:srgbClr val="00B050"/>
                </a:solidFill>
              </a:rPr>
              <a:t>Niñ@s</a:t>
            </a:r>
            <a:r>
              <a:rPr lang="en-US" sz="2800" dirty="0" smtClean="0">
                <a:solidFill>
                  <a:srgbClr val="00B050"/>
                </a:solidFill>
              </a:rPr>
              <a:t> con anemia </a:t>
            </a:r>
            <a:r>
              <a:rPr lang="en-US" sz="2800" dirty="0" err="1" smtClean="0">
                <a:solidFill>
                  <a:srgbClr val="00B050"/>
                </a:solidFill>
              </a:rPr>
              <a:t>en</a:t>
            </a:r>
            <a:r>
              <a:rPr lang="en-US" sz="2800" dirty="0" smtClean="0">
                <a:solidFill>
                  <a:srgbClr val="00B050"/>
                </a:solidFill>
              </a:rPr>
              <a:t> </a:t>
            </a:r>
            <a:r>
              <a:rPr lang="en-US" sz="2800" dirty="0" err="1" smtClean="0">
                <a:solidFill>
                  <a:srgbClr val="00B050"/>
                </a:solidFill>
              </a:rPr>
              <a:t>Manaure</a:t>
            </a:r>
            <a:r>
              <a:rPr lang="en-US" sz="2800" baseline="0" dirty="0" smtClean="0">
                <a:solidFill>
                  <a:srgbClr val="00B050"/>
                </a:solidFill>
              </a:rPr>
              <a:t> 2013</a:t>
            </a:r>
            <a:endParaRPr lang="en-US" sz="2800" dirty="0">
              <a:solidFill>
                <a:srgbClr val="00B050"/>
              </a:solidFill>
            </a:endParaRPr>
          </a:p>
        </c:rich>
      </c:tx>
      <c:layout/>
      <c:overlay val="0"/>
    </c:title>
    <c:autoTitleDeleted val="0"/>
    <c:plotArea>
      <c:layout/>
      <c:barChart>
        <c:barDir val="col"/>
        <c:grouping val="clustered"/>
        <c:varyColors val="0"/>
        <c:ser>
          <c:idx val="0"/>
          <c:order val="0"/>
          <c:tx>
            <c:strRef>
              <c:f>Hoja1!$B$1</c:f>
              <c:strCache>
                <c:ptCount val="1"/>
                <c:pt idx="0">
                  <c:v>Niñ@s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Hoja1!$A$2:$A$3</c:f>
              <c:strCache>
                <c:ptCount val="2"/>
                <c:pt idx="0">
                  <c:v>Niños</c:v>
                </c:pt>
                <c:pt idx="1">
                  <c:v>Niñas</c:v>
                </c:pt>
              </c:strCache>
            </c:strRef>
          </c:cat>
          <c:val>
            <c:numRef>
              <c:f>Hoja1!$B$2:$B$3</c:f>
              <c:numCache>
                <c:formatCode>0.0%</c:formatCode>
                <c:ptCount val="2"/>
                <c:pt idx="0">
                  <c:v>0.76800000000000002</c:v>
                </c:pt>
                <c:pt idx="1">
                  <c:v>0.877</c:v>
                </c:pt>
              </c:numCache>
            </c:numRef>
          </c:val>
        </c:ser>
        <c:dLbls>
          <c:showLegendKey val="0"/>
          <c:showVal val="0"/>
          <c:showCatName val="0"/>
          <c:showSerName val="0"/>
          <c:showPercent val="0"/>
          <c:showBubbleSize val="0"/>
        </c:dLbls>
        <c:gapWidth val="150"/>
        <c:axId val="182281056"/>
        <c:axId val="182279880"/>
      </c:barChart>
      <c:catAx>
        <c:axId val="182281056"/>
        <c:scaling>
          <c:orientation val="minMax"/>
        </c:scaling>
        <c:delete val="0"/>
        <c:axPos val="b"/>
        <c:numFmt formatCode="General" sourceLinked="0"/>
        <c:majorTickMark val="out"/>
        <c:minorTickMark val="none"/>
        <c:tickLblPos val="nextTo"/>
        <c:crossAx val="182279880"/>
        <c:crosses val="autoZero"/>
        <c:auto val="1"/>
        <c:lblAlgn val="ctr"/>
        <c:lblOffset val="100"/>
        <c:noMultiLvlLbl val="0"/>
      </c:catAx>
      <c:valAx>
        <c:axId val="182279880"/>
        <c:scaling>
          <c:orientation val="minMax"/>
        </c:scaling>
        <c:delete val="0"/>
        <c:axPos val="l"/>
        <c:majorGridlines/>
        <c:numFmt formatCode="0.0%" sourceLinked="1"/>
        <c:majorTickMark val="out"/>
        <c:minorTickMark val="none"/>
        <c:tickLblPos val="nextTo"/>
        <c:crossAx val="182281056"/>
        <c:crosses val="autoZero"/>
        <c:crossBetween val="between"/>
      </c:valAx>
    </c:plotArea>
    <c:plotVisOnly val="1"/>
    <c:dispBlanksAs val="gap"/>
    <c:showDLblsOverMax val="0"/>
  </c:chart>
  <c:txPr>
    <a:bodyPr/>
    <a:lstStyle/>
    <a:p>
      <a:pPr>
        <a:defRPr sz="1800"/>
      </a:pPr>
      <a:endParaRPr lang="es-CO"/>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'regalias + sgp'!$C$5</c:f>
              <c:strCache>
                <c:ptCount val="1"/>
                <c:pt idx="0">
                  <c:v>INGRESOS DE CAPITAL</c:v>
                </c:pt>
              </c:strCache>
            </c:strRef>
          </c:tx>
          <c:spPr>
            <a:ln w="47625">
              <a:solidFill>
                <a:schemeClr val="bg2">
                  <a:lumMod val="25000"/>
                </a:schemeClr>
              </a:solidFill>
            </a:ln>
          </c:spPr>
          <c:marker>
            <c:spPr>
              <a:solidFill>
                <a:schemeClr val="bg1"/>
              </a:solidFill>
              <a:ln>
                <a:solidFill>
                  <a:schemeClr val="bg2">
                    <a:lumMod val="25000"/>
                  </a:schemeClr>
                </a:solidFill>
              </a:ln>
            </c:spPr>
          </c:marker>
          <c:cat>
            <c:numRef>
              <c:f>'regalias + sgp'!$D$4:$P$4</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'regalias + sgp'!$D$5:$P$5</c:f>
              <c:numCache>
                <c:formatCode>_(* #,##0.0_);_(* \(#,##0.0\);_(* "-"??_);_(@_)</c:formatCode>
                <c:ptCount val="13"/>
                <c:pt idx="0">
                  <c:v>96410.034</c:v>
                </c:pt>
                <c:pt idx="1">
                  <c:v>152468.905</c:v>
                </c:pt>
                <c:pt idx="2">
                  <c:v>151737</c:v>
                </c:pt>
                <c:pt idx="3">
                  <c:v>184607.501869</c:v>
                </c:pt>
                <c:pt idx="4">
                  <c:v>249523.527</c:v>
                </c:pt>
                <c:pt idx="5">
                  <c:v>346965.91899999999</c:v>
                </c:pt>
                <c:pt idx="6">
                  <c:v>361911</c:v>
                </c:pt>
                <c:pt idx="7">
                  <c:v>333416</c:v>
                </c:pt>
                <c:pt idx="8">
                  <c:v>455782</c:v>
                </c:pt>
                <c:pt idx="9">
                  <c:v>591243.36600000004</c:v>
                </c:pt>
                <c:pt idx="10">
                  <c:v>456670</c:v>
                </c:pt>
                <c:pt idx="11">
                  <c:v>572867.92100000009</c:v>
                </c:pt>
                <c:pt idx="12">
                  <c:v>748420.23800000001</c:v>
                </c:pt>
              </c:numCache>
            </c:numRef>
          </c:val>
          <c:smooth val="0"/>
        </c:ser>
        <c:ser>
          <c:idx val="1"/>
          <c:order val="1"/>
          <c:tx>
            <c:strRef>
              <c:f>'regalias + sgp'!$C$6</c:f>
              <c:strCache>
                <c:ptCount val="1"/>
                <c:pt idx="0">
                  <c:v>Transferencias</c:v>
                </c:pt>
              </c:strCache>
            </c:strRef>
          </c:tx>
          <c:spPr>
            <a:ln>
              <a:solidFill>
                <a:srgbClr val="002060"/>
              </a:solidFill>
            </a:ln>
          </c:spPr>
          <c:marker>
            <c:spPr>
              <a:solidFill>
                <a:srgbClr val="002060"/>
              </a:solidFill>
              <a:ln>
                <a:solidFill>
                  <a:srgbClr val="002060"/>
                </a:solidFill>
              </a:ln>
            </c:spPr>
          </c:marker>
          <c:cat>
            <c:numRef>
              <c:f>'regalias + sgp'!$D$4:$P$4</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'regalias + sgp'!$D$6:$P$6</c:f>
              <c:numCache>
                <c:formatCode>_(* #,##0.0_);_(* \(#,##0.0\);_(* "-"??_);_(@_)</c:formatCode>
                <c:ptCount val="13"/>
                <c:pt idx="0">
                  <c:v>61008.711000000003</c:v>
                </c:pt>
                <c:pt idx="1">
                  <c:v>67285.796000000002</c:v>
                </c:pt>
                <c:pt idx="2">
                  <c:v>79816</c:v>
                </c:pt>
                <c:pt idx="3">
                  <c:v>88079.352339000005</c:v>
                </c:pt>
                <c:pt idx="4">
                  <c:v>134222.89199999999</c:v>
                </c:pt>
                <c:pt idx="5">
                  <c:v>199418.579</c:v>
                </c:pt>
                <c:pt idx="6">
                  <c:v>215350</c:v>
                </c:pt>
                <c:pt idx="7">
                  <c:v>169013</c:v>
                </c:pt>
                <c:pt idx="8">
                  <c:v>191387</c:v>
                </c:pt>
                <c:pt idx="9">
                  <c:v>244585.54800000001</c:v>
                </c:pt>
                <c:pt idx="10">
                  <c:v>210843</c:v>
                </c:pt>
                <c:pt idx="11">
                  <c:v>220971.88500000001</c:v>
                </c:pt>
                <c:pt idx="12">
                  <c:v>219728.32800000001</c:v>
                </c:pt>
              </c:numCache>
            </c:numRef>
          </c:val>
          <c:smooth val="0"/>
        </c:ser>
        <c:ser>
          <c:idx val="2"/>
          <c:order val="2"/>
          <c:tx>
            <c:strRef>
              <c:f>'regalias + sgp'!$C$7</c:f>
              <c:strCache>
                <c:ptCount val="1"/>
                <c:pt idx="0">
                  <c:v>DEL NIVEL NACIONAL</c:v>
                </c:pt>
              </c:strCache>
            </c:strRef>
          </c:tx>
          <c:spPr>
            <a:ln>
              <a:solidFill>
                <a:schemeClr val="accent1">
                  <a:lumMod val="60000"/>
                  <a:lumOff val="40000"/>
                </a:schemeClr>
              </a:solidFill>
            </a:ln>
          </c:spPr>
          <c:marker>
            <c:spPr>
              <a:solidFill>
                <a:schemeClr val="accent1">
                  <a:lumMod val="75000"/>
                </a:schemeClr>
              </a:solidFill>
              <a:ln>
                <a:solidFill>
                  <a:schemeClr val="accent1">
                    <a:lumMod val="60000"/>
                    <a:lumOff val="40000"/>
                  </a:schemeClr>
                </a:solidFill>
              </a:ln>
            </c:spPr>
          </c:marker>
          <c:cat>
            <c:numRef>
              <c:f>'regalias + sgp'!$D$4:$P$4</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'regalias + sgp'!$D$7:$P$7</c:f>
              <c:numCache>
                <c:formatCode>_(* #,##0.0_);_(* \(#,##0.0\);_(* "-"??_);_(@_)</c:formatCode>
                <c:ptCount val="13"/>
                <c:pt idx="0">
                  <c:v>47699.002</c:v>
                </c:pt>
                <c:pt idx="1">
                  <c:v>67249.229000000007</c:v>
                </c:pt>
                <c:pt idx="2">
                  <c:v>79816</c:v>
                </c:pt>
                <c:pt idx="3">
                  <c:v>88079.352339000005</c:v>
                </c:pt>
                <c:pt idx="4">
                  <c:v>134222.89199999999</c:v>
                </c:pt>
                <c:pt idx="5">
                  <c:v>199418.579</c:v>
                </c:pt>
                <c:pt idx="6">
                  <c:v>206121</c:v>
                </c:pt>
                <c:pt idx="7">
                  <c:v>161846</c:v>
                </c:pt>
                <c:pt idx="8">
                  <c:v>179978</c:v>
                </c:pt>
                <c:pt idx="9">
                  <c:v>244585.54800000001</c:v>
                </c:pt>
                <c:pt idx="10">
                  <c:v>155314</c:v>
                </c:pt>
                <c:pt idx="11">
                  <c:v>220971.88500000001</c:v>
                </c:pt>
                <c:pt idx="12">
                  <c:v>219728.32800000001</c:v>
                </c:pt>
              </c:numCache>
            </c:numRef>
          </c:val>
          <c:smooth val="0"/>
        </c:ser>
        <c:ser>
          <c:idx val="3"/>
          <c:order val="3"/>
          <c:tx>
            <c:strRef>
              <c:f>'regalias + sgp'!$C$8</c:f>
              <c:strCache>
                <c:ptCount val="1"/>
                <c:pt idx="0">
                  <c:v>Regalías</c:v>
                </c:pt>
              </c:strCache>
            </c:strRef>
          </c:tx>
          <c:spPr>
            <a:ln>
              <a:solidFill>
                <a:srgbClr val="C00000"/>
              </a:solidFill>
            </a:ln>
          </c:spPr>
          <c:marker>
            <c:spPr>
              <a:solidFill>
                <a:srgbClr val="C00000"/>
              </a:solidFill>
              <a:ln>
                <a:solidFill>
                  <a:srgbClr val="C00000"/>
                </a:solidFill>
              </a:ln>
            </c:spPr>
          </c:marker>
          <c:cat>
            <c:numRef>
              <c:f>'regalias + sgp'!$D$4:$P$4</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'regalias + sgp'!$D$8:$P$8</c:f>
              <c:numCache>
                <c:formatCode>_(* #,##0.0_);_(* \(#,##0.0\);_(* "-"??_);_(@_)</c:formatCode>
                <c:ptCount val="13"/>
                <c:pt idx="0">
                  <c:v>34748.786</c:v>
                </c:pt>
                <c:pt idx="1">
                  <c:v>80724.481</c:v>
                </c:pt>
                <c:pt idx="2">
                  <c:v>69055</c:v>
                </c:pt>
                <c:pt idx="3">
                  <c:v>95253.126506000001</c:v>
                </c:pt>
                <c:pt idx="4">
                  <c:v>113359.981</c:v>
                </c:pt>
                <c:pt idx="5">
                  <c:v>145308.19099999999</c:v>
                </c:pt>
                <c:pt idx="6">
                  <c:v>134912</c:v>
                </c:pt>
                <c:pt idx="7">
                  <c:v>159896</c:v>
                </c:pt>
                <c:pt idx="8">
                  <c:v>253742</c:v>
                </c:pt>
                <c:pt idx="9">
                  <c:v>317507.23</c:v>
                </c:pt>
                <c:pt idx="10">
                  <c:v>202946</c:v>
                </c:pt>
                <c:pt idx="11">
                  <c:v>320739.571</c:v>
                </c:pt>
                <c:pt idx="12">
                  <c:v>439785.73600000003</c:v>
                </c:pt>
              </c:numCache>
            </c:numRef>
          </c:val>
          <c:smooth val="0"/>
        </c:ser>
        <c:ser>
          <c:idx val="5"/>
          <c:order val="4"/>
          <c:tx>
            <c:strRef>
              <c:f>'regalias + sgp'!$C$10</c:f>
              <c:strCache>
                <c:ptCount val="1"/>
                <c:pt idx="0">
                  <c:v>TRIBUTARIOS</c:v>
                </c:pt>
              </c:strCache>
            </c:strRef>
          </c:tx>
          <c:spPr>
            <a:ln>
              <a:solidFill>
                <a:srgbClr val="7030A0"/>
              </a:solidFill>
            </a:ln>
          </c:spPr>
          <c:marker>
            <c:spPr>
              <a:solidFill>
                <a:srgbClr val="7030A0"/>
              </a:solidFill>
              <a:ln>
                <a:solidFill>
                  <a:srgbClr val="7030A0"/>
                </a:solidFill>
              </a:ln>
            </c:spPr>
          </c:marker>
          <c:cat>
            <c:numRef>
              <c:f>'regalias + sgp'!$D$4:$P$4</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'regalias + sgp'!$D$10:$P$10</c:f>
              <c:numCache>
                <c:formatCode>_(* #,##0.0_);_(* \(#,##0.0\);_(* "-"??_);_(@_)</c:formatCode>
                <c:ptCount val="13"/>
                <c:pt idx="0">
                  <c:v>16512.870999999999</c:v>
                </c:pt>
                <c:pt idx="1">
                  <c:v>19967.216</c:v>
                </c:pt>
                <c:pt idx="2">
                  <c:v>19975</c:v>
                </c:pt>
                <c:pt idx="3">
                  <c:v>19668.218541000002</c:v>
                </c:pt>
                <c:pt idx="4">
                  <c:v>17178.984</c:v>
                </c:pt>
                <c:pt idx="5">
                  <c:v>24073.018</c:v>
                </c:pt>
                <c:pt idx="6">
                  <c:v>26802</c:v>
                </c:pt>
                <c:pt idx="7">
                  <c:v>29525</c:v>
                </c:pt>
                <c:pt idx="8">
                  <c:v>38759</c:v>
                </c:pt>
                <c:pt idx="9">
                  <c:v>48594.771000000001</c:v>
                </c:pt>
                <c:pt idx="10">
                  <c:v>58600</c:v>
                </c:pt>
                <c:pt idx="11">
                  <c:v>53436.657999999996</c:v>
                </c:pt>
                <c:pt idx="12">
                  <c:v>64156.918999999994</c:v>
                </c:pt>
              </c:numCache>
            </c:numRef>
          </c:val>
          <c:smooth val="0"/>
        </c:ser>
        <c:dLbls>
          <c:showLegendKey val="0"/>
          <c:showVal val="0"/>
          <c:showCatName val="0"/>
          <c:showSerName val="0"/>
          <c:showPercent val="0"/>
          <c:showBubbleSize val="0"/>
        </c:dLbls>
        <c:marker val="1"/>
        <c:smooth val="0"/>
        <c:axId val="226250064"/>
        <c:axId val="226251632"/>
      </c:lineChart>
      <c:catAx>
        <c:axId val="226250064"/>
        <c:scaling>
          <c:orientation val="minMax"/>
        </c:scaling>
        <c:delete val="0"/>
        <c:axPos val="b"/>
        <c:numFmt formatCode="General" sourceLinked="1"/>
        <c:majorTickMark val="none"/>
        <c:minorTickMark val="none"/>
        <c:tickLblPos val="nextTo"/>
        <c:crossAx val="226251632"/>
        <c:crosses val="autoZero"/>
        <c:auto val="1"/>
        <c:lblAlgn val="ctr"/>
        <c:lblOffset val="100"/>
        <c:noMultiLvlLbl val="0"/>
      </c:catAx>
      <c:valAx>
        <c:axId val="226251632"/>
        <c:scaling>
          <c:orientation val="minMax"/>
        </c:scaling>
        <c:delete val="0"/>
        <c:axPos val="l"/>
        <c:majorGridlines/>
        <c:numFmt formatCode="_(* #,##0.0_);_(* \(#,##0.0\);_(* &quot;-&quot;??_);_(@_)" sourceLinked="1"/>
        <c:majorTickMark val="none"/>
        <c:minorTickMark val="none"/>
        <c:tickLblPos val="nextTo"/>
        <c:spPr>
          <a:ln w="9525">
            <a:noFill/>
          </a:ln>
        </c:spPr>
        <c:crossAx val="226250064"/>
        <c:crosses val="autoZero"/>
        <c:crossBetween val="between"/>
      </c:valAx>
    </c:plotArea>
    <c:legend>
      <c:legendPos val="b"/>
      <c:layout/>
      <c:overlay val="0"/>
    </c:legend>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DE46F0A3-782E-4665-A415-BD27E9A4122E}" type="datetimeFigureOut">
              <a:rPr lang="es-MX" smtClean="0"/>
              <a:t>03/09/2014</a:t>
            </a:fld>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DCA3616C-D969-4AFF-AD4D-8273EA477F71}" type="slidenum">
              <a:rPr lang="es-MX" smtClean="0"/>
              <a:t>‹Nº›</a:t>
            </a:fld>
            <a:endParaRPr lang="es-MX"/>
          </a:p>
        </p:txBody>
      </p:sp>
    </p:spTree>
    <p:extLst>
      <p:ext uri="{BB962C8B-B14F-4D97-AF65-F5344CB8AC3E}">
        <p14:creationId xmlns:p14="http://schemas.microsoft.com/office/powerpoint/2010/main" val="689938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DE46F0A3-782E-4665-A415-BD27E9A4122E}" type="datetimeFigureOut">
              <a:rPr lang="es-MX" smtClean="0"/>
              <a:t>03/09/2014</a:t>
            </a:fld>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DCA3616C-D969-4AFF-AD4D-8273EA477F71}" type="slidenum">
              <a:rPr lang="es-MX" smtClean="0"/>
              <a:t>‹Nº›</a:t>
            </a:fld>
            <a:endParaRPr lang="es-MX"/>
          </a:p>
        </p:txBody>
      </p:sp>
    </p:spTree>
    <p:extLst>
      <p:ext uri="{BB962C8B-B14F-4D97-AF65-F5344CB8AC3E}">
        <p14:creationId xmlns:p14="http://schemas.microsoft.com/office/powerpoint/2010/main" val="1804935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DE46F0A3-782E-4665-A415-BD27E9A4122E}" type="datetimeFigureOut">
              <a:rPr lang="es-MX" smtClean="0"/>
              <a:t>03/09/2014</a:t>
            </a:fld>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DCA3616C-D969-4AFF-AD4D-8273EA477F71}" type="slidenum">
              <a:rPr lang="es-MX" smtClean="0"/>
              <a:t>‹Nº›</a:t>
            </a:fld>
            <a:endParaRPr lang="es-MX"/>
          </a:p>
        </p:txBody>
      </p:sp>
    </p:spTree>
    <p:extLst>
      <p:ext uri="{BB962C8B-B14F-4D97-AF65-F5344CB8AC3E}">
        <p14:creationId xmlns:p14="http://schemas.microsoft.com/office/powerpoint/2010/main" val="849754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DE46F0A3-782E-4665-A415-BD27E9A4122E}" type="datetimeFigureOut">
              <a:rPr lang="es-MX" smtClean="0"/>
              <a:t>03/09/2014</a:t>
            </a:fld>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DCA3616C-D969-4AFF-AD4D-8273EA477F71}" type="slidenum">
              <a:rPr lang="es-MX" smtClean="0"/>
              <a:t>‹Nº›</a:t>
            </a:fld>
            <a:endParaRPr lang="es-MX"/>
          </a:p>
        </p:txBody>
      </p:sp>
    </p:spTree>
    <p:extLst>
      <p:ext uri="{BB962C8B-B14F-4D97-AF65-F5344CB8AC3E}">
        <p14:creationId xmlns:p14="http://schemas.microsoft.com/office/powerpoint/2010/main" val="3426465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DE46F0A3-782E-4665-A415-BD27E9A4122E}" type="datetimeFigureOut">
              <a:rPr lang="es-MX" smtClean="0"/>
              <a:t>03/09/2014</a:t>
            </a:fld>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DCA3616C-D969-4AFF-AD4D-8273EA477F71}" type="slidenum">
              <a:rPr lang="es-MX" smtClean="0"/>
              <a:t>‹Nº›</a:t>
            </a:fld>
            <a:endParaRPr lang="es-MX"/>
          </a:p>
        </p:txBody>
      </p:sp>
    </p:spTree>
    <p:extLst>
      <p:ext uri="{BB962C8B-B14F-4D97-AF65-F5344CB8AC3E}">
        <p14:creationId xmlns:p14="http://schemas.microsoft.com/office/powerpoint/2010/main" val="3110029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DE46F0A3-782E-4665-A415-BD27E9A4122E}" type="datetimeFigureOut">
              <a:rPr lang="es-MX" smtClean="0"/>
              <a:t>03/09/2014</a:t>
            </a:fld>
            <a:endParaRPr lang="es-MX"/>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DCA3616C-D969-4AFF-AD4D-8273EA477F71}" type="slidenum">
              <a:rPr lang="es-MX" smtClean="0"/>
              <a:t>‹Nº›</a:t>
            </a:fld>
            <a:endParaRPr lang="es-MX"/>
          </a:p>
        </p:txBody>
      </p:sp>
    </p:spTree>
    <p:extLst>
      <p:ext uri="{BB962C8B-B14F-4D97-AF65-F5344CB8AC3E}">
        <p14:creationId xmlns:p14="http://schemas.microsoft.com/office/powerpoint/2010/main" val="467264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a:xfrm>
            <a:off x="457200" y="6356350"/>
            <a:ext cx="2133600" cy="365125"/>
          </a:xfrm>
          <a:prstGeom prst="rect">
            <a:avLst/>
          </a:prstGeom>
        </p:spPr>
        <p:txBody>
          <a:bodyPr/>
          <a:lstStyle/>
          <a:p>
            <a:fld id="{DE46F0A3-782E-4665-A415-BD27E9A4122E}" type="datetimeFigureOut">
              <a:rPr lang="es-MX" smtClean="0"/>
              <a:t>03/09/2014</a:t>
            </a:fld>
            <a:endParaRPr lang="es-MX"/>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p>
            <a:fld id="{DCA3616C-D969-4AFF-AD4D-8273EA477F71}" type="slidenum">
              <a:rPr lang="es-MX" smtClean="0"/>
              <a:t>‹Nº›</a:t>
            </a:fld>
            <a:endParaRPr lang="es-MX"/>
          </a:p>
        </p:txBody>
      </p:sp>
    </p:spTree>
    <p:extLst>
      <p:ext uri="{BB962C8B-B14F-4D97-AF65-F5344CB8AC3E}">
        <p14:creationId xmlns:p14="http://schemas.microsoft.com/office/powerpoint/2010/main" val="1692007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a:xfrm>
            <a:off x="457200" y="6356350"/>
            <a:ext cx="2133600" cy="365125"/>
          </a:xfrm>
          <a:prstGeom prst="rect">
            <a:avLst/>
          </a:prstGeom>
        </p:spPr>
        <p:txBody>
          <a:bodyPr/>
          <a:lstStyle/>
          <a:p>
            <a:fld id="{DE46F0A3-782E-4665-A415-BD27E9A4122E}" type="datetimeFigureOut">
              <a:rPr lang="es-MX" smtClean="0"/>
              <a:t>03/09/2014</a:t>
            </a:fld>
            <a:endParaRPr lang="es-MX"/>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DCA3616C-D969-4AFF-AD4D-8273EA477F71}" type="slidenum">
              <a:rPr lang="es-MX" smtClean="0"/>
              <a:t>‹Nº›</a:t>
            </a:fld>
            <a:endParaRPr lang="es-MX"/>
          </a:p>
        </p:txBody>
      </p:sp>
    </p:spTree>
    <p:extLst>
      <p:ext uri="{BB962C8B-B14F-4D97-AF65-F5344CB8AC3E}">
        <p14:creationId xmlns:p14="http://schemas.microsoft.com/office/powerpoint/2010/main" val="1092378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p>
            <a:fld id="{DE46F0A3-782E-4665-A415-BD27E9A4122E}" type="datetimeFigureOut">
              <a:rPr lang="es-MX" smtClean="0"/>
              <a:t>03/09/2014</a:t>
            </a:fld>
            <a:endParaRPr lang="es-MX"/>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p>
            <a:fld id="{DCA3616C-D969-4AFF-AD4D-8273EA477F71}" type="slidenum">
              <a:rPr lang="es-MX" smtClean="0"/>
              <a:t>‹Nº›</a:t>
            </a:fld>
            <a:endParaRPr lang="es-MX"/>
          </a:p>
        </p:txBody>
      </p:sp>
    </p:spTree>
    <p:extLst>
      <p:ext uri="{BB962C8B-B14F-4D97-AF65-F5344CB8AC3E}">
        <p14:creationId xmlns:p14="http://schemas.microsoft.com/office/powerpoint/2010/main" val="2550505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DE46F0A3-782E-4665-A415-BD27E9A4122E}" type="datetimeFigureOut">
              <a:rPr lang="es-MX" smtClean="0"/>
              <a:t>03/09/2014</a:t>
            </a:fld>
            <a:endParaRPr lang="es-MX"/>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DCA3616C-D969-4AFF-AD4D-8273EA477F71}" type="slidenum">
              <a:rPr lang="es-MX" smtClean="0"/>
              <a:t>‹Nº›</a:t>
            </a:fld>
            <a:endParaRPr lang="es-MX"/>
          </a:p>
        </p:txBody>
      </p:sp>
    </p:spTree>
    <p:extLst>
      <p:ext uri="{BB962C8B-B14F-4D97-AF65-F5344CB8AC3E}">
        <p14:creationId xmlns:p14="http://schemas.microsoft.com/office/powerpoint/2010/main" val="532200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DE46F0A3-782E-4665-A415-BD27E9A4122E}" type="datetimeFigureOut">
              <a:rPr lang="es-MX" smtClean="0"/>
              <a:t>03/09/2014</a:t>
            </a:fld>
            <a:endParaRPr lang="es-MX"/>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DCA3616C-D969-4AFF-AD4D-8273EA477F71}" type="slidenum">
              <a:rPr lang="es-MX" smtClean="0"/>
              <a:t>‹Nº›</a:t>
            </a:fld>
            <a:endParaRPr lang="es-MX"/>
          </a:p>
        </p:txBody>
      </p:sp>
    </p:spTree>
    <p:extLst>
      <p:ext uri="{BB962C8B-B14F-4D97-AF65-F5344CB8AC3E}">
        <p14:creationId xmlns:p14="http://schemas.microsoft.com/office/powerpoint/2010/main" val="4056544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6 Imagen"/>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5759037"/>
            <a:ext cx="9144000" cy="1126347"/>
          </a:xfrm>
          <a:prstGeom prst="rect">
            <a:avLst/>
          </a:prstGeom>
        </p:spPr>
      </p:pic>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MX" dirty="0"/>
          </a:p>
        </p:txBody>
      </p:sp>
      <p:sp>
        <p:nvSpPr>
          <p:cNvPr id="3" name="2 Marcador de texto"/>
          <p:cNvSpPr>
            <a:spLocks noGrp="1"/>
          </p:cNvSpPr>
          <p:nvPr>
            <p:ph type="body" idx="1"/>
          </p:nvPr>
        </p:nvSpPr>
        <p:spPr>
          <a:xfrm>
            <a:off x="457200" y="1600201"/>
            <a:ext cx="8229600" cy="4061048"/>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Tree>
    <p:extLst>
      <p:ext uri="{BB962C8B-B14F-4D97-AF65-F5344CB8AC3E}">
        <p14:creationId xmlns:p14="http://schemas.microsoft.com/office/powerpoint/2010/main" val="18160928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ni&#241;@s.Hay"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Autofit/>
          </a:bodyPr>
          <a:lstStyle/>
          <a:p>
            <a:r>
              <a:rPr lang="es-CO" sz="3200" b="1" dirty="0">
                <a:solidFill>
                  <a:srgbClr val="00B050"/>
                </a:solidFill>
              </a:rPr>
              <a:t>Cada día mueren dos niños por desnutrición en La </a:t>
            </a:r>
            <a:r>
              <a:rPr lang="es-CO" sz="3200" b="1" dirty="0" smtClean="0">
                <a:solidFill>
                  <a:srgbClr val="00B050"/>
                </a:solidFill>
              </a:rPr>
              <a:t>Guajira</a:t>
            </a:r>
            <a:br>
              <a:rPr lang="es-CO" sz="3200" b="1" dirty="0" smtClean="0">
                <a:solidFill>
                  <a:srgbClr val="00B050"/>
                </a:solidFill>
              </a:rPr>
            </a:br>
            <a:r>
              <a:rPr lang="es-CO" sz="3200" b="1" dirty="0">
                <a:solidFill>
                  <a:srgbClr val="00B050"/>
                </a:solidFill>
              </a:rPr>
              <a:t/>
            </a:r>
            <a:br>
              <a:rPr lang="es-CO" sz="3200" b="1" dirty="0">
                <a:solidFill>
                  <a:srgbClr val="00B050"/>
                </a:solidFill>
              </a:rPr>
            </a:br>
            <a:r>
              <a:rPr lang="es-CO" sz="3200" b="1" dirty="0" smtClean="0">
                <a:solidFill>
                  <a:srgbClr val="00B050"/>
                </a:solidFill>
              </a:rPr>
              <a:t> </a:t>
            </a:r>
            <a:r>
              <a:rPr lang="es-CO" sz="3200" b="1" dirty="0">
                <a:solidFill>
                  <a:srgbClr val="00B050"/>
                </a:solidFill>
              </a:rPr>
              <a:t>¿A dónde van a parar los $ 1.100 millones que recibe el Departamento diariamente?</a:t>
            </a:r>
            <a:r>
              <a:rPr lang="es-MX" sz="2400" b="1" dirty="0" smtClean="0">
                <a:solidFill>
                  <a:srgbClr val="00B050"/>
                </a:solidFill>
              </a:rPr>
              <a:t/>
            </a:r>
            <a:br>
              <a:rPr lang="es-MX" sz="2400" b="1" dirty="0" smtClean="0">
                <a:solidFill>
                  <a:srgbClr val="00B050"/>
                </a:solidFill>
              </a:rPr>
            </a:br>
            <a:r>
              <a:rPr lang="es-MX" sz="2400" b="1" dirty="0">
                <a:solidFill>
                  <a:srgbClr val="00B050"/>
                </a:solidFill>
              </a:rPr>
              <a:t/>
            </a:r>
            <a:br>
              <a:rPr lang="es-MX" sz="2400" b="1" dirty="0">
                <a:solidFill>
                  <a:srgbClr val="00B050"/>
                </a:solidFill>
              </a:rPr>
            </a:br>
            <a:r>
              <a:rPr lang="es-MX" sz="2400" b="1" dirty="0" smtClean="0">
                <a:solidFill>
                  <a:srgbClr val="00B050"/>
                </a:solidFill>
              </a:rPr>
              <a:t/>
            </a:r>
            <a:br>
              <a:rPr lang="es-MX" sz="2400" b="1" dirty="0" smtClean="0">
                <a:solidFill>
                  <a:srgbClr val="00B050"/>
                </a:solidFill>
              </a:rPr>
            </a:br>
            <a:r>
              <a:rPr lang="es-MX" sz="2400" b="1" dirty="0" smtClean="0">
                <a:solidFill>
                  <a:srgbClr val="00B050"/>
                </a:solidFill>
              </a:rPr>
              <a:t/>
            </a:r>
            <a:br>
              <a:rPr lang="es-MX" sz="2400" b="1" dirty="0" smtClean="0">
                <a:solidFill>
                  <a:srgbClr val="00B050"/>
                </a:solidFill>
              </a:rPr>
            </a:br>
            <a:endParaRPr lang="es-MX" sz="2400" b="1" dirty="0">
              <a:solidFill>
                <a:srgbClr val="00B050"/>
              </a:solidFill>
            </a:endParaRPr>
          </a:p>
        </p:txBody>
      </p:sp>
      <p:sp>
        <p:nvSpPr>
          <p:cNvPr id="3" name="2 Subtítulo"/>
          <p:cNvSpPr>
            <a:spLocks noGrp="1"/>
          </p:cNvSpPr>
          <p:nvPr>
            <p:ph type="subTitle" idx="1"/>
          </p:nvPr>
        </p:nvSpPr>
        <p:spPr/>
        <p:txBody>
          <a:bodyPr>
            <a:normAutofit fontScale="92500" lnSpcReduction="10000"/>
          </a:bodyPr>
          <a:lstStyle/>
          <a:p>
            <a:r>
              <a:rPr lang="es-MX" dirty="0" smtClean="0">
                <a:solidFill>
                  <a:schemeClr val="tx1"/>
                </a:solidFill>
              </a:rPr>
              <a:t>La desidia del gobierno </a:t>
            </a:r>
            <a:r>
              <a:rPr lang="es-MX" dirty="0">
                <a:solidFill>
                  <a:schemeClr val="tx1"/>
                </a:solidFill>
              </a:rPr>
              <a:t>c</a:t>
            </a:r>
            <a:r>
              <a:rPr lang="es-MX" dirty="0" smtClean="0">
                <a:solidFill>
                  <a:schemeClr val="tx1"/>
                </a:solidFill>
              </a:rPr>
              <a:t>entral y regional es total</a:t>
            </a:r>
          </a:p>
          <a:p>
            <a:endParaRPr lang="es-MX" dirty="0" smtClean="0">
              <a:solidFill>
                <a:schemeClr val="tx1"/>
              </a:solidFill>
            </a:endParaRPr>
          </a:p>
          <a:p>
            <a:r>
              <a:rPr lang="es-MX" sz="2000" dirty="0" smtClean="0">
                <a:solidFill>
                  <a:schemeClr val="tx1"/>
                </a:solidFill>
              </a:rPr>
              <a:t>3/09/2014</a:t>
            </a:r>
            <a:endParaRPr lang="es-MX" sz="2000" dirty="0">
              <a:solidFill>
                <a:schemeClr val="tx1"/>
              </a:solidFill>
            </a:endParaRPr>
          </a:p>
        </p:txBody>
      </p:sp>
    </p:spTree>
    <p:extLst>
      <p:ext uri="{BB962C8B-B14F-4D97-AF65-F5344CB8AC3E}">
        <p14:creationId xmlns:p14="http://schemas.microsoft.com/office/powerpoint/2010/main" val="17803646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b="1" dirty="0" smtClean="0">
                <a:solidFill>
                  <a:srgbClr val="00B050"/>
                </a:solidFill>
              </a:rPr>
              <a:t>Desde la Colonia venimos excluyendo indígenas</a:t>
            </a:r>
            <a:endParaRPr lang="es-MX" b="1" dirty="0">
              <a:solidFill>
                <a:srgbClr val="00B050"/>
              </a:solidFill>
            </a:endParaRPr>
          </a:p>
        </p:txBody>
      </p:sp>
      <p:sp>
        <p:nvSpPr>
          <p:cNvPr id="3" name="2 Marcador de contenido"/>
          <p:cNvSpPr>
            <a:spLocks noGrp="1"/>
          </p:cNvSpPr>
          <p:nvPr>
            <p:ph idx="1"/>
          </p:nvPr>
        </p:nvSpPr>
        <p:spPr/>
        <p:txBody>
          <a:bodyPr>
            <a:normAutofit lnSpcReduction="10000"/>
          </a:bodyPr>
          <a:lstStyle/>
          <a:p>
            <a:pPr lvl="0"/>
            <a:r>
              <a:rPr lang="es-CO" dirty="0"/>
              <a:t>Además el conflicto armado que los mata, los secuestra, los asesina, los recluta, los desplaza, los confina, hasta llevarlos a preferir cortar con el “aliento de la vida” a través del suicidio sistemático, como el caso de los </a:t>
            </a:r>
            <a:r>
              <a:rPr lang="es-CO" dirty="0" err="1"/>
              <a:t>Embera</a:t>
            </a:r>
            <a:r>
              <a:rPr lang="es-CO" dirty="0" smtClean="0"/>
              <a:t>.</a:t>
            </a:r>
          </a:p>
          <a:p>
            <a:pPr lvl="0"/>
            <a:endParaRPr lang="es-CO" sz="2000" dirty="0"/>
          </a:p>
          <a:p>
            <a:pPr marL="0" lvl="0" indent="0" algn="r">
              <a:buNone/>
            </a:pPr>
            <a:r>
              <a:rPr lang="es-ES" sz="2000" dirty="0" smtClean="0"/>
              <a:t>“Suicidio adolescente en pueblos indígenas: tres estudios de caso”</a:t>
            </a:r>
          </a:p>
          <a:p>
            <a:pPr marL="0" lvl="0" indent="0" algn="r">
              <a:buNone/>
            </a:pPr>
            <a:r>
              <a:rPr lang="es-ES" sz="2000" dirty="0" smtClean="0"/>
              <a:t> (2012). Unicef.</a:t>
            </a:r>
          </a:p>
          <a:p>
            <a:endParaRPr lang="es-MX" dirty="0"/>
          </a:p>
        </p:txBody>
      </p:sp>
    </p:spTree>
    <p:extLst>
      <p:ext uri="{BB962C8B-B14F-4D97-AF65-F5344CB8AC3E}">
        <p14:creationId xmlns:p14="http://schemas.microsoft.com/office/powerpoint/2010/main" val="4467920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b="1" dirty="0" smtClean="0">
                <a:solidFill>
                  <a:srgbClr val="00B050"/>
                </a:solidFill>
              </a:rPr>
              <a:t>Situación de la Guajira</a:t>
            </a:r>
            <a:endParaRPr lang="es-MX" b="1" dirty="0">
              <a:solidFill>
                <a:srgbClr val="00B050"/>
              </a:solidFill>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9712" y="1484784"/>
            <a:ext cx="5117003" cy="406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35496" y="1467339"/>
            <a:ext cx="1872208" cy="120032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CO" dirty="0" smtClean="0"/>
              <a:t>Más de 1.100 </a:t>
            </a:r>
            <a:r>
              <a:rPr lang="es-CO" dirty="0" smtClean="0"/>
              <a:t>millones de pesos diariamente por </a:t>
            </a:r>
            <a:r>
              <a:rPr lang="es-CO" dirty="0" smtClean="0"/>
              <a:t>SGP y regalías</a:t>
            </a:r>
            <a:endParaRPr lang="es-CO" dirty="0"/>
          </a:p>
        </p:txBody>
      </p:sp>
      <p:sp>
        <p:nvSpPr>
          <p:cNvPr id="5" name="4 CuadroTexto"/>
          <p:cNvSpPr txBox="1"/>
          <p:nvPr/>
        </p:nvSpPr>
        <p:spPr>
          <a:xfrm>
            <a:off x="6273417" y="4781470"/>
            <a:ext cx="2843808" cy="160043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endParaRPr lang="es-CO" sz="1400" dirty="0" smtClean="0"/>
          </a:p>
          <a:p>
            <a:r>
              <a:rPr lang="es-CO" sz="1400" dirty="0" smtClean="0"/>
              <a:t>En </a:t>
            </a:r>
            <a:r>
              <a:rPr lang="es-CO" sz="1400" dirty="0"/>
              <a:t>los últimos 6 años </a:t>
            </a:r>
            <a:r>
              <a:rPr lang="es-CO" sz="1400" dirty="0" smtClean="0"/>
              <a:t>han muerto 2.969 niños menores de 5 años  y  </a:t>
            </a:r>
            <a:r>
              <a:rPr lang="es-CO" sz="1400" dirty="0" smtClean="0"/>
              <a:t>1.202 perdidas en embarazo.</a:t>
            </a:r>
          </a:p>
          <a:p>
            <a:r>
              <a:rPr lang="es-CO" sz="1400" dirty="0" smtClean="0"/>
              <a:t> </a:t>
            </a:r>
            <a:r>
              <a:rPr lang="es-CO" sz="1400" dirty="0"/>
              <a:t>¡Hay </a:t>
            </a:r>
            <a:r>
              <a:rPr lang="es-CO" sz="1400" dirty="0" err="1"/>
              <a:t>subregistro</a:t>
            </a:r>
            <a:r>
              <a:rPr lang="es-CO" sz="1400" dirty="0"/>
              <a:t>!</a:t>
            </a:r>
          </a:p>
          <a:p>
            <a:r>
              <a:rPr lang="es-CO" sz="1400" dirty="0" smtClean="0"/>
              <a:t>(</a:t>
            </a:r>
            <a:r>
              <a:rPr lang="es-CO" sz="1400" dirty="0" smtClean="0"/>
              <a:t>Wayuu</a:t>
            </a:r>
            <a:r>
              <a:rPr lang="es-CO" sz="1400" dirty="0"/>
              <a:t>, </a:t>
            </a:r>
            <a:r>
              <a:rPr lang="es-CO" sz="1400" dirty="0" err="1" smtClean="0"/>
              <a:t>Wiwa</a:t>
            </a:r>
            <a:r>
              <a:rPr lang="es-CO" sz="1400" dirty="0"/>
              <a:t>, </a:t>
            </a:r>
            <a:r>
              <a:rPr lang="es-CO" sz="1400" dirty="0" err="1" smtClean="0"/>
              <a:t>Kogui</a:t>
            </a:r>
            <a:r>
              <a:rPr lang="es-CO" sz="1400" dirty="0"/>
              <a:t>, </a:t>
            </a:r>
            <a:r>
              <a:rPr lang="es-CO" sz="1400" dirty="0" err="1" smtClean="0"/>
              <a:t>Arhuaco</a:t>
            </a:r>
            <a:r>
              <a:rPr lang="es-CO" sz="1400" dirty="0" smtClean="0"/>
              <a:t> </a:t>
            </a:r>
            <a:r>
              <a:rPr lang="es-CO" sz="1400" dirty="0"/>
              <a:t>y </a:t>
            </a:r>
            <a:r>
              <a:rPr lang="es-CO" sz="1400" dirty="0" err="1" smtClean="0"/>
              <a:t>Kancuamo</a:t>
            </a:r>
            <a:r>
              <a:rPr lang="es-CO" sz="1400" dirty="0" smtClean="0"/>
              <a:t>). (Fuente: DANE</a:t>
            </a:r>
            <a:r>
              <a:rPr lang="es-CO" sz="1400" dirty="0" smtClean="0"/>
              <a:t>)</a:t>
            </a:r>
            <a:endParaRPr lang="es-CO" sz="1400" dirty="0"/>
          </a:p>
        </p:txBody>
      </p:sp>
      <p:sp>
        <p:nvSpPr>
          <p:cNvPr id="7" name="6 CuadroTexto"/>
          <p:cNvSpPr txBox="1"/>
          <p:nvPr/>
        </p:nvSpPr>
        <p:spPr>
          <a:xfrm>
            <a:off x="0" y="4781470"/>
            <a:ext cx="2915816" cy="160043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CO" sz="1400" dirty="0"/>
              <a:t>“La región (La Guajira) se verá enfrentada (gracias a la explotación minera), en futuro cercano, a una contaminación ambiental severa que afectará todo el entorno de dichos </a:t>
            </a:r>
            <a:r>
              <a:rPr lang="es-CO" sz="1400" dirty="0" smtClean="0"/>
              <a:t>municipios”</a:t>
            </a:r>
            <a:endParaRPr lang="es-CO" sz="1400" dirty="0" smtClean="0"/>
          </a:p>
          <a:p>
            <a:pPr marL="0" lvl="1"/>
            <a:r>
              <a:rPr lang="es-CO" sz="1400" dirty="0"/>
              <a:t>Salomón </a:t>
            </a:r>
            <a:r>
              <a:rPr lang="es-CO" sz="1400" dirty="0" err="1"/>
              <a:t>Kalmanovitz</a:t>
            </a:r>
            <a:r>
              <a:rPr lang="es-CO" sz="1400" dirty="0"/>
              <a:t> </a:t>
            </a:r>
            <a:r>
              <a:rPr lang="es-CO" sz="1400" dirty="0" smtClean="0"/>
              <a:t>2008</a:t>
            </a:r>
            <a:endParaRPr lang="es-CO" sz="1400" dirty="0"/>
          </a:p>
        </p:txBody>
      </p:sp>
      <p:sp>
        <p:nvSpPr>
          <p:cNvPr id="8" name="7 CuadroTexto"/>
          <p:cNvSpPr txBox="1"/>
          <p:nvPr/>
        </p:nvSpPr>
        <p:spPr>
          <a:xfrm>
            <a:off x="7164287" y="1484784"/>
            <a:ext cx="1952937" cy="203132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CO" dirty="0" smtClean="0"/>
              <a:t>Sólo el 10% tiene alcantarillado por. </a:t>
            </a:r>
            <a:r>
              <a:rPr lang="es-CO" dirty="0" err="1" smtClean="0"/>
              <a:t>Uribia</a:t>
            </a:r>
            <a:r>
              <a:rPr lang="es-CO" dirty="0" smtClean="0"/>
              <a:t> </a:t>
            </a:r>
            <a:r>
              <a:rPr lang="es-CO" dirty="0"/>
              <a:t>entre 10 municipios con más regalías y NBI casi del 100%. </a:t>
            </a:r>
            <a:r>
              <a:rPr lang="es-CO" dirty="0" smtClean="0"/>
              <a:t>(DANE y DNP)</a:t>
            </a:r>
            <a:endParaRPr lang="es-CO" dirty="0"/>
          </a:p>
        </p:txBody>
      </p:sp>
    </p:spTree>
    <p:extLst>
      <p:ext uri="{BB962C8B-B14F-4D97-AF65-F5344CB8AC3E}">
        <p14:creationId xmlns:p14="http://schemas.microsoft.com/office/powerpoint/2010/main" val="236874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b="1" dirty="0" smtClean="0">
                <a:solidFill>
                  <a:srgbClr val="00B050"/>
                </a:solidFill>
              </a:rPr>
              <a:t>Situación de la Guajira</a:t>
            </a:r>
            <a:endParaRPr lang="es-MX" b="1" dirty="0">
              <a:solidFill>
                <a:srgbClr val="00B050"/>
              </a:solidFill>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9712" y="1484784"/>
            <a:ext cx="5117003" cy="406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rot="19789969">
            <a:off x="880436" y="2107109"/>
            <a:ext cx="4680520"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CO" dirty="0"/>
              <a:t>A la Guajira han llegado los recursos, pero a los </a:t>
            </a:r>
            <a:r>
              <a:rPr lang="es-CO" dirty="0" err="1" smtClean="0"/>
              <a:t>niñ@s</a:t>
            </a:r>
            <a:r>
              <a:rPr lang="es-CO" dirty="0" smtClean="0"/>
              <a:t> </a:t>
            </a:r>
            <a:r>
              <a:rPr lang="es-CO" dirty="0"/>
              <a:t>indígenas </a:t>
            </a:r>
            <a:r>
              <a:rPr lang="es-CO" dirty="0" smtClean="0"/>
              <a:t>ni siquiera a </a:t>
            </a:r>
            <a:r>
              <a:rPr lang="es-CO" dirty="0"/>
              <a:t>cuenta gotas.</a:t>
            </a:r>
          </a:p>
        </p:txBody>
      </p:sp>
    </p:spTree>
    <p:extLst>
      <p:ext uri="{BB962C8B-B14F-4D97-AF65-F5344CB8AC3E}">
        <p14:creationId xmlns:p14="http://schemas.microsoft.com/office/powerpoint/2010/main" val="179504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586100784"/>
              </p:ext>
            </p:extLst>
          </p:nvPr>
        </p:nvGraphicFramePr>
        <p:xfrm>
          <a:off x="0" y="0"/>
          <a:ext cx="9144000" cy="5661025"/>
        </p:xfrm>
        <a:graphic>
          <a:graphicData uri="http://schemas.openxmlformats.org/drawingml/2006/chart">
            <c:chart xmlns:c="http://schemas.openxmlformats.org/drawingml/2006/chart" xmlns:r="http://schemas.openxmlformats.org/officeDocument/2006/relationships" r:id="rId2"/>
          </a:graphicData>
        </a:graphic>
      </p:graphicFrame>
      <p:sp>
        <p:nvSpPr>
          <p:cNvPr id="5" name="4 CuadroTexto"/>
          <p:cNvSpPr txBox="1"/>
          <p:nvPr/>
        </p:nvSpPr>
        <p:spPr>
          <a:xfrm>
            <a:off x="6228184" y="5733256"/>
            <a:ext cx="2915816" cy="95410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CO" sz="1400" dirty="0" smtClean="0"/>
              <a:t>Fuente: </a:t>
            </a:r>
            <a:r>
              <a:rPr lang="es-CO" sz="1400" dirty="0"/>
              <a:t>Estudio a Unicef en Manaure a 1.058 niños de 545 madres gestantes, advertía en 2013, </a:t>
            </a:r>
            <a:r>
              <a:rPr lang="es-CO" sz="1400" dirty="0" err="1"/>
              <a:t>Fundaeduvida</a:t>
            </a:r>
            <a:r>
              <a:rPr lang="es-CO" sz="1400" dirty="0"/>
              <a:t>.</a:t>
            </a:r>
          </a:p>
        </p:txBody>
      </p:sp>
      <p:sp>
        <p:nvSpPr>
          <p:cNvPr id="6" name="5 CuadroTexto"/>
          <p:cNvSpPr txBox="1"/>
          <p:nvPr/>
        </p:nvSpPr>
        <p:spPr>
          <a:xfrm>
            <a:off x="872073" y="799544"/>
            <a:ext cx="4608512" cy="92333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0" lvl="1"/>
            <a:r>
              <a:rPr lang="es-CO" dirty="0"/>
              <a:t>La prevalencia de la anemia en la población atendida sobrepasa en más del doble los índices </a:t>
            </a:r>
            <a:r>
              <a:rPr lang="es-CO" dirty="0" smtClean="0"/>
              <a:t>nacionales</a:t>
            </a:r>
            <a:r>
              <a:rPr lang="es-CO" dirty="0"/>
              <a:t> para la población </a:t>
            </a:r>
            <a:r>
              <a:rPr lang="es-CO" dirty="0" smtClean="0"/>
              <a:t>infantil.</a:t>
            </a:r>
            <a:endParaRPr lang="es-CO" dirty="0"/>
          </a:p>
        </p:txBody>
      </p:sp>
    </p:spTree>
    <p:extLst>
      <p:ext uri="{BB962C8B-B14F-4D97-AF65-F5344CB8AC3E}">
        <p14:creationId xmlns:p14="http://schemas.microsoft.com/office/powerpoint/2010/main" val="27806144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MX" sz="3600" b="1" dirty="0" smtClean="0">
                <a:solidFill>
                  <a:srgbClr val="00B050"/>
                </a:solidFill>
              </a:rPr>
              <a:t>La micro focalización en 147 </a:t>
            </a:r>
            <a:r>
              <a:rPr lang="es-MX" sz="3600" b="1" dirty="0">
                <a:solidFill>
                  <a:srgbClr val="00B050"/>
                </a:solidFill>
              </a:rPr>
              <a:t>Rancherías de </a:t>
            </a:r>
            <a:r>
              <a:rPr lang="es-MX" sz="3600" b="1" dirty="0" smtClean="0">
                <a:solidFill>
                  <a:srgbClr val="00B050"/>
                </a:solidFill>
              </a:rPr>
              <a:t>500 en Riohacha. Mayo de 2014. </a:t>
            </a:r>
            <a:endParaRPr lang="es-MX" sz="3600" b="1" dirty="0">
              <a:solidFill>
                <a:srgbClr val="00B050"/>
              </a:solidFill>
            </a:endParaRPr>
          </a:p>
        </p:txBody>
      </p:sp>
      <p:sp>
        <p:nvSpPr>
          <p:cNvPr id="3" name="2 Marcador de contenido"/>
          <p:cNvSpPr>
            <a:spLocks noGrp="1"/>
          </p:cNvSpPr>
          <p:nvPr>
            <p:ph idx="1"/>
          </p:nvPr>
        </p:nvSpPr>
        <p:spPr/>
        <p:txBody>
          <a:bodyPr>
            <a:normAutofit lnSpcReduction="10000"/>
          </a:bodyPr>
          <a:lstStyle/>
          <a:p>
            <a:r>
              <a:rPr lang="es-ES" dirty="0" smtClean="0">
                <a:solidFill>
                  <a:schemeClr val="tx1"/>
                </a:solidFill>
              </a:rPr>
              <a:t>2.223 niños y niñas focalizados (lideresa </a:t>
            </a:r>
            <a:r>
              <a:rPr lang="es-ES" dirty="0" smtClean="0">
                <a:solidFill>
                  <a:schemeClr val="tx1"/>
                </a:solidFill>
              </a:rPr>
              <a:t>Matilde López)</a:t>
            </a:r>
            <a:endParaRPr lang="es-ES" dirty="0" smtClean="0">
              <a:solidFill>
                <a:schemeClr val="tx1"/>
              </a:solidFill>
            </a:endParaRPr>
          </a:p>
          <a:p>
            <a:r>
              <a:rPr lang="es-ES" dirty="0" smtClean="0"/>
              <a:t>158 atendidos para el ICBF</a:t>
            </a:r>
          </a:p>
          <a:p>
            <a:r>
              <a:rPr lang="es-ES" dirty="0" smtClean="0"/>
              <a:t>La mitad con problemas de desnutrición o riesgos de desnutrición.</a:t>
            </a:r>
          </a:p>
          <a:p>
            <a:r>
              <a:rPr lang="es-ES" dirty="0" smtClean="0"/>
              <a:t> Uno de cada cinco con desnutrición global</a:t>
            </a:r>
          </a:p>
          <a:p>
            <a:r>
              <a:rPr lang="es-ES" dirty="0" smtClean="0">
                <a:solidFill>
                  <a:schemeClr val="tx1"/>
                </a:solidFill>
              </a:rPr>
              <a:t>Como pudimos verificar, a hoy 0 atendidos ¿Esto es de 0 a siempre?</a:t>
            </a:r>
          </a:p>
          <a:p>
            <a:endParaRPr lang="es-MX" dirty="0">
              <a:solidFill>
                <a:schemeClr val="tx1"/>
              </a:solidFill>
            </a:endParaRPr>
          </a:p>
        </p:txBody>
      </p:sp>
      <p:sp>
        <p:nvSpPr>
          <p:cNvPr id="4" name="3 CuadroTexto"/>
          <p:cNvSpPr txBox="1"/>
          <p:nvPr/>
        </p:nvSpPr>
        <p:spPr>
          <a:xfrm>
            <a:off x="-36512" y="5817458"/>
            <a:ext cx="9180512" cy="70788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CO" sz="2000" dirty="0" smtClean="0"/>
              <a:t>ICBF habla de 3.247 </a:t>
            </a:r>
            <a:r>
              <a:rPr lang="es-CO" sz="2000" dirty="0" err="1" smtClean="0">
                <a:hlinkClick r:id="rId2"/>
              </a:rPr>
              <a:t>niñ@s.Hay</a:t>
            </a:r>
            <a:r>
              <a:rPr lang="es-CO" sz="2000" dirty="0" smtClean="0"/>
              <a:t> una segunda micro focalización en media y alta Guajira: 1.880 </a:t>
            </a:r>
            <a:r>
              <a:rPr lang="es-CO" sz="2000" dirty="0" err="1" smtClean="0"/>
              <a:t>niñ@s</a:t>
            </a:r>
            <a:r>
              <a:rPr lang="es-CO" sz="2000" dirty="0" smtClean="0"/>
              <a:t>...</a:t>
            </a:r>
            <a:endParaRPr lang="es-CO" sz="2000" dirty="0"/>
          </a:p>
        </p:txBody>
      </p:sp>
    </p:spTree>
    <p:extLst>
      <p:ext uri="{BB962C8B-B14F-4D97-AF65-F5344CB8AC3E}">
        <p14:creationId xmlns:p14="http://schemas.microsoft.com/office/powerpoint/2010/main" val="5865127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b="1" dirty="0" smtClean="0">
                <a:solidFill>
                  <a:srgbClr val="00B050"/>
                </a:solidFill>
              </a:rPr>
              <a:t>Situación de la Guajira</a:t>
            </a:r>
            <a:endParaRPr lang="es-MX" b="1" dirty="0">
              <a:solidFill>
                <a:srgbClr val="00B050"/>
              </a:solidFill>
            </a:endParaRPr>
          </a:p>
        </p:txBody>
      </p:sp>
      <p:sp>
        <p:nvSpPr>
          <p:cNvPr id="3" name="2 Marcador de contenido"/>
          <p:cNvSpPr>
            <a:spLocks noGrp="1"/>
          </p:cNvSpPr>
          <p:nvPr>
            <p:ph idx="1"/>
          </p:nvPr>
        </p:nvSpPr>
        <p:spPr>
          <a:xfrm>
            <a:off x="395536" y="1556792"/>
            <a:ext cx="8229600" cy="4061048"/>
          </a:xfrm>
        </p:spPr>
        <p:txBody>
          <a:bodyPr>
            <a:normAutofit/>
          </a:bodyPr>
          <a:lstStyle/>
          <a:p>
            <a:r>
              <a:rPr lang="es-CO" sz="3600" dirty="0" smtClean="0"/>
              <a:t>No hay tanques para reserva de agua.</a:t>
            </a:r>
          </a:p>
          <a:p>
            <a:r>
              <a:rPr lang="es-CO" sz="3600" dirty="0" smtClean="0"/>
              <a:t>No hay un primer pozo abierto en zona rural y se comprometieron a hacer 20, el ministerio de vivienda</a:t>
            </a:r>
            <a:r>
              <a:rPr lang="es-CO" sz="3600" dirty="0" smtClean="0"/>
              <a:t>.</a:t>
            </a:r>
          </a:p>
          <a:p>
            <a:r>
              <a:rPr lang="es-CO" sz="3600" dirty="0" smtClean="0"/>
              <a:t>Hay 6 pozos urbanos</a:t>
            </a:r>
            <a:endParaRPr lang="es-MX" sz="3600" dirty="0"/>
          </a:p>
        </p:txBody>
      </p:sp>
    </p:spTree>
    <p:extLst>
      <p:ext uri="{BB962C8B-B14F-4D97-AF65-F5344CB8AC3E}">
        <p14:creationId xmlns:p14="http://schemas.microsoft.com/office/powerpoint/2010/main" val="3207449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b="1" dirty="0" smtClean="0">
                <a:solidFill>
                  <a:srgbClr val="00B050"/>
                </a:solidFill>
              </a:rPr>
              <a:t>Situación de la Guajira</a:t>
            </a:r>
            <a:endParaRPr lang="es-MX" b="1" dirty="0">
              <a:solidFill>
                <a:srgbClr val="00B050"/>
              </a:solidFill>
            </a:endParaRPr>
          </a:p>
        </p:txBody>
      </p:sp>
      <p:sp>
        <p:nvSpPr>
          <p:cNvPr id="3" name="2 Marcador de contenido"/>
          <p:cNvSpPr>
            <a:spLocks noGrp="1"/>
          </p:cNvSpPr>
          <p:nvPr>
            <p:ph idx="1"/>
          </p:nvPr>
        </p:nvSpPr>
        <p:spPr/>
        <p:txBody>
          <a:bodyPr>
            <a:normAutofit fontScale="92500" lnSpcReduction="20000"/>
          </a:bodyPr>
          <a:lstStyle/>
          <a:p>
            <a:pPr marL="342900" lvl="1" indent="-342900">
              <a:buFont typeface="Arial" pitchFamily="34" charset="0"/>
              <a:buChar char="•"/>
            </a:pPr>
            <a:r>
              <a:rPr lang="es-CO" dirty="0" smtClean="0"/>
              <a:t>La </a:t>
            </a:r>
            <a:r>
              <a:rPr lang="es-CO" dirty="0"/>
              <a:t>explotación del gas, el carbón y el cobalto a </a:t>
            </a:r>
            <a:r>
              <a:rPr lang="es-CO" dirty="0" smtClean="0"/>
              <a:t>quién </a:t>
            </a:r>
            <a:r>
              <a:rPr lang="es-CO" dirty="0"/>
              <a:t>le queda</a:t>
            </a:r>
            <a:r>
              <a:rPr lang="es-CO" dirty="0" smtClean="0"/>
              <a:t>…¿A dónde van las </a:t>
            </a:r>
            <a:r>
              <a:rPr lang="es-CO" dirty="0"/>
              <a:t>regalías de la Guajira? </a:t>
            </a:r>
          </a:p>
          <a:p>
            <a:pPr lvl="1"/>
            <a:r>
              <a:rPr lang="es-CO" dirty="0" smtClean="0"/>
              <a:t>¿A </a:t>
            </a:r>
            <a:r>
              <a:rPr lang="es-CO" dirty="0"/>
              <a:t>las </a:t>
            </a:r>
            <a:r>
              <a:rPr lang="es-CO" dirty="0" smtClean="0"/>
              <a:t>multinacionales?</a:t>
            </a:r>
          </a:p>
          <a:p>
            <a:pPr lvl="1"/>
            <a:r>
              <a:rPr lang="es-CO" dirty="0" smtClean="0"/>
              <a:t>¿A </a:t>
            </a:r>
            <a:r>
              <a:rPr lang="es-CO" dirty="0" smtClean="0"/>
              <a:t>los políticos?</a:t>
            </a:r>
          </a:p>
          <a:p>
            <a:pPr lvl="1"/>
            <a:r>
              <a:rPr lang="es-CO" dirty="0" smtClean="0"/>
              <a:t>¿A </a:t>
            </a:r>
            <a:r>
              <a:rPr lang="es-CO" dirty="0" smtClean="0"/>
              <a:t>los paras? </a:t>
            </a:r>
            <a:endParaRPr lang="es-CO" dirty="0" smtClean="0"/>
          </a:p>
          <a:p>
            <a:pPr lvl="1"/>
            <a:r>
              <a:rPr lang="es-CO" dirty="0" smtClean="0"/>
              <a:t>¿A funcionarios públicos?</a:t>
            </a:r>
            <a:endParaRPr lang="es-CO" dirty="0" smtClean="0"/>
          </a:p>
          <a:p>
            <a:r>
              <a:rPr lang="es-CO" dirty="0" smtClean="0"/>
              <a:t>¿</a:t>
            </a:r>
            <a:r>
              <a:rPr lang="es-CO" dirty="0"/>
              <a:t>Dónde está el agua, liquido esencial para la vida</a:t>
            </a:r>
            <a:r>
              <a:rPr lang="es-CO" dirty="0" smtClean="0"/>
              <a:t>? </a:t>
            </a:r>
            <a:r>
              <a:rPr lang="es-CO" dirty="0"/>
              <a:t>¿Donde están los acueductos? </a:t>
            </a:r>
            <a:r>
              <a:rPr lang="es-CO" dirty="0" smtClean="0"/>
              <a:t>¿Los </a:t>
            </a:r>
            <a:r>
              <a:rPr lang="es-CO" dirty="0"/>
              <a:t>alcantarillados</a:t>
            </a:r>
            <a:r>
              <a:rPr lang="es-CO" dirty="0" smtClean="0"/>
              <a:t>? ¿Dónde </a:t>
            </a:r>
            <a:r>
              <a:rPr lang="es-CO" dirty="0"/>
              <a:t>la salud y la educación de calidad?  </a:t>
            </a:r>
            <a:endParaRPr lang="es-MX" dirty="0"/>
          </a:p>
        </p:txBody>
      </p:sp>
    </p:spTree>
    <p:extLst>
      <p:ext uri="{BB962C8B-B14F-4D97-AF65-F5344CB8AC3E}">
        <p14:creationId xmlns:p14="http://schemas.microsoft.com/office/powerpoint/2010/main" val="33131242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MX" sz="3600" b="1" dirty="0" smtClean="0">
                <a:solidFill>
                  <a:srgbClr val="00B050"/>
                </a:solidFill>
              </a:rPr>
              <a:t>En </a:t>
            </a:r>
            <a:r>
              <a:rPr lang="es-MX" sz="3600" b="1" dirty="0" smtClean="0">
                <a:solidFill>
                  <a:srgbClr val="00B050"/>
                </a:solidFill>
              </a:rPr>
              <a:t>nuestras reuniones con comunidades y viajes hemos evidenciado</a:t>
            </a:r>
            <a:endParaRPr lang="es-MX" sz="3600" b="1" dirty="0">
              <a:solidFill>
                <a:srgbClr val="00B050"/>
              </a:solidFill>
            </a:endParaRPr>
          </a:p>
        </p:txBody>
      </p:sp>
      <p:sp>
        <p:nvSpPr>
          <p:cNvPr id="3" name="2 Marcador de contenido"/>
          <p:cNvSpPr>
            <a:spLocks noGrp="1"/>
          </p:cNvSpPr>
          <p:nvPr>
            <p:ph idx="1"/>
          </p:nvPr>
        </p:nvSpPr>
        <p:spPr/>
        <p:txBody>
          <a:bodyPr>
            <a:normAutofit fontScale="62500" lnSpcReduction="20000"/>
          </a:bodyPr>
          <a:lstStyle/>
          <a:p>
            <a:r>
              <a:rPr lang="es-ES" dirty="0" smtClean="0"/>
              <a:t>Mesa por la niñez el 23 de Abril en ICBF</a:t>
            </a:r>
          </a:p>
          <a:p>
            <a:r>
              <a:rPr lang="es-ES" dirty="0" smtClean="0"/>
              <a:t>Reuniones con comunidades </a:t>
            </a:r>
            <a:r>
              <a:rPr lang="es-ES" dirty="0" err="1" smtClean="0"/>
              <a:t>Wayúu</a:t>
            </a:r>
            <a:r>
              <a:rPr lang="es-ES" dirty="0" smtClean="0"/>
              <a:t>: Abril, Mayo, Agosto</a:t>
            </a:r>
          </a:p>
          <a:p>
            <a:r>
              <a:rPr lang="es-ES" dirty="0" smtClean="0"/>
              <a:t>Reunión 6 de mayo en Hotel </a:t>
            </a:r>
            <a:r>
              <a:rPr lang="es-ES" dirty="0" err="1" smtClean="0"/>
              <a:t>Dann</a:t>
            </a:r>
            <a:endParaRPr lang="es-ES" dirty="0" smtClean="0"/>
          </a:p>
          <a:p>
            <a:r>
              <a:rPr lang="es-ES" dirty="0" smtClean="0"/>
              <a:t>Viaje 12,13 y 14 de agosto</a:t>
            </a:r>
            <a:endParaRPr lang="es-ES" dirty="0" smtClean="0"/>
          </a:p>
          <a:p>
            <a:pPr lvl="1"/>
            <a:r>
              <a:rPr lang="es-ES" dirty="0" smtClean="0"/>
              <a:t>Desnutrición intolerable.</a:t>
            </a:r>
            <a:endParaRPr lang="es-ES" dirty="0"/>
          </a:p>
          <a:p>
            <a:pPr lvl="1"/>
            <a:r>
              <a:rPr lang="es-ES" dirty="0"/>
              <a:t>Alimentación que no llega por ineficiencia y por corrupción</a:t>
            </a:r>
          </a:p>
          <a:p>
            <a:pPr lvl="1"/>
            <a:r>
              <a:rPr lang="es-ES" dirty="0" smtClean="0"/>
              <a:t>Cooptación política: Hay </a:t>
            </a:r>
            <a:r>
              <a:rPr lang="es-ES" dirty="0"/>
              <a:t>recursos pero se pierden en el camino</a:t>
            </a:r>
          </a:p>
          <a:p>
            <a:pPr lvl="1"/>
            <a:r>
              <a:rPr lang="es-ES" dirty="0" smtClean="0"/>
              <a:t>Angustia y temor de </a:t>
            </a:r>
            <a:r>
              <a:rPr lang="es-ES" dirty="0"/>
              <a:t>las </a:t>
            </a:r>
            <a:r>
              <a:rPr lang="es-ES" dirty="0" smtClean="0"/>
              <a:t>comunidades: La </a:t>
            </a:r>
            <a:r>
              <a:rPr lang="es-ES" dirty="0"/>
              <a:t>mayoría de lideresas honestas amenazadas.</a:t>
            </a:r>
          </a:p>
          <a:p>
            <a:pPr lvl="1"/>
            <a:r>
              <a:rPr lang="es-ES" dirty="0" smtClean="0"/>
              <a:t>No hay seguimiento, vigilancia, control </a:t>
            </a:r>
          </a:p>
          <a:p>
            <a:pPr lvl="1"/>
            <a:r>
              <a:rPr lang="es-ES" dirty="0" smtClean="0"/>
              <a:t>No hay estrategias integrales, tampoco proyectos desarticulados y acciones aisladas</a:t>
            </a:r>
          </a:p>
          <a:p>
            <a:pPr lvl="1"/>
            <a:r>
              <a:rPr lang="es-ES" dirty="0" smtClean="0"/>
              <a:t>“</a:t>
            </a:r>
            <a:r>
              <a:rPr lang="es-ES" dirty="0" err="1" smtClean="0"/>
              <a:t>Ong´s</a:t>
            </a:r>
            <a:r>
              <a:rPr lang="es-ES" dirty="0" smtClean="0"/>
              <a:t>” de dudosa reputación se quedan con los recursos de resguardos y nutrición y el Estado  y no actúan.</a:t>
            </a:r>
            <a:endParaRPr lang="es-ES" dirty="0" smtClean="0"/>
          </a:p>
          <a:p>
            <a:pPr lvl="1"/>
            <a:endParaRPr lang="es-ES" dirty="0" smtClean="0"/>
          </a:p>
          <a:p>
            <a:endParaRPr lang="es-MX" dirty="0"/>
          </a:p>
        </p:txBody>
      </p:sp>
    </p:spTree>
    <p:extLst>
      <p:ext uri="{BB962C8B-B14F-4D97-AF65-F5344CB8AC3E}">
        <p14:creationId xmlns:p14="http://schemas.microsoft.com/office/powerpoint/2010/main" val="12917423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25760"/>
            <a:ext cx="8229600" cy="1143000"/>
          </a:xfrm>
        </p:spPr>
        <p:txBody>
          <a:bodyPr>
            <a:noAutofit/>
          </a:bodyPr>
          <a:lstStyle/>
          <a:p>
            <a:r>
              <a:rPr lang="es-MX" sz="3200" b="1" dirty="0" smtClean="0">
                <a:solidFill>
                  <a:srgbClr val="00B050"/>
                </a:solidFill>
              </a:rPr>
              <a:t>Defensoría del Pueblo se </a:t>
            </a:r>
            <a:r>
              <a:rPr lang="es-MX" sz="3200" b="1" dirty="0" smtClean="0">
                <a:solidFill>
                  <a:srgbClr val="00B050"/>
                </a:solidFill>
              </a:rPr>
              <a:t>pronuncia</a:t>
            </a:r>
            <a:r>
              <a:rPr lang="es-MX" sz="3200" b="1" dirty="0">
                <a:solidFill>
                  <a:srgbClr val="00B050"/>
                </a:solidFill>
              </a:rPr>
              <a:t/>
            </a:r>
            <a:br>
              <a:rPr lang="es-MX" sz="3200" b="1" dirty="0">
                <a:solidFill>
                  <a:srgbClr val="00B050"/>
                </a:solidFill>
              </a:rPr>
            </a:br>
            <a:r>
              <a:rPr lang="es-MX" sz="3200" b="1" dirty="0" smtClean="0">
                <a:solidFill>
                  <a:srgbClr val="00B050"/>
                </a:solidFill>
              </a:rPr>
              <a:t>Viajaron 5 funcionarios de oficinas delegadas</a:t>
            </a:r>
            <a:endParaRPr lang="es-MX" sz="3200" b="1" dirty="0">
              <a:solidFill>
                <a:srgbClr val="00B050"/>
              </a:solidFill>
            </a:endParaRPr>
          </a:p>
        </p:txBody>
      </p:sp>
      <p:sp>
        <p:nvSpPr>
          <p:cNvPr id="3" name="2 Marcador de contenido"/>
          <p:cNvSpPr>
            <a:spLocks noGrp="1"/>
          </p:cNvSpPr>
          <p:nvPr>
            <p:ph idx="1"/>
          </p:nvPr>
        </p:nvSpPr>
        <p:spPr/>
        <p:txBody>
          <a:bodyPr>
            <a:noAutofit/>
          </a:bodyPr>
          <a:lstStyle/>
          <a:p>
            <a:pPr marL="0" indent="0">
              <a:buNone/>
            </a:pPr>
            <a:r>
              <a:rPr lang="es-CO" sz="2000" dirty="0" smtClean="0"/>
              <a:t>Corrobora </a:t>
            </a:r>
            <a:r>
              <a:rPr lang="es-CO" sz="2000" dirty="0" smtClean="0"/>
              <a:t>las denuncias de comunidades.</a:t>
            </a:r>
            <a:endParaRPr lang="es-CO" sz="2000" dirty="0" smtClean="0"/>
          </a:p>
          <a:p>
            <a:r>
              <a:rPr lang="es-CO" sz="2000" dirty="0" smtClean="0"/>
              <a:t>Muerte de </a:t>
            </a:r>
            <a:r>
              <a:rPr lang="es-CO" sz="2000" dirty="0" err="1" smtClean="0"/>
              <a:t>niñ@s</a:t>
            </a:r>
            <a:r>
              <a:rPr lang="es-CO" sz="2000" dirty="0" smtClean="0"/>
              <a:t> </a:t>
            </a:r>
            <a:r>
              <a:rPr lang="es-CO" sz="2000" dirty="0"/>
              <a:t>por desnutrición</a:t>
            </a:r>
          </a:p>
          <a:p>
            <a:r>
              <a:rPr lang="es-CO" sz="2000" dirty="0" smtClean="0"/>
              <a:t>Mucho</a:t>
            </a:r>
            <a:r>
              <a:rPr lang="es-CO" sz="2000" dirty="0" smtClean="0"/>
              <a:t>s </a:t>
            </a:r>
            <a:r>
              <a:rPr lang="es-CO" sz="2000" dirty="0"/>
              <a:t>niños muertos no cuentan con certificado de defunción</a:t>
            </a:r>
          </a:p>
          <a:p>
            <a:pPr lvl="0"/>
            <a:r>
              <a:rPr lang="es-CO" sz="2000" dirty="0" smtClean="0"/>
              <a:t>El </a:t>
            </a:r>
            <a:r>
              <a:rPr lang="es-CO" sz="2000" dirty="0"/>
              <a:t>agua es sacada del </a:t>
            </a:r>
            <a:r>
              <a:rPr lang="es-CO" sz="2000" dirty="0" smtClean="0"/>
              <a:t>“</a:t>
            </a:r>
            <a:r>
              <a:rPr lang="es-CO" sz="2000" dirty="0" err="1" smtClean="0"/>
              <a:t>jagueyes</a:t>
            </a:r>
            <a:r>
              <a:rPr lang="es-CO" sz="2000" dirty="0" smtClean="0"/>
              <a:t>”</a:t>
            </a:r>
            <a:r>
              <a:rPr lang="es-CO" sz="2000" dirty="0" smtClean="0"/>
              <a:t> </a:t>
            </a:r>
            <a:r>
              <a:rPr lang="es-CO" sz="2000" dirty="0"/>
              <a:t>y se toma sin hervir</a:t>
            </a:r>
          </a:p>
          <a:p>
            <a:pPr lvl="0"/>
            <a:r>
              <a:rPr lang="es-CO" sz="2000" dirty="0" smtClean="0"/>
              <a:t>No </a:t>
            </a:r>
            <a:r>
              <a:rPr lang="es-CO" sz="2000" dirty="0"/>
              <a:t>se realizan control prenatal a las gestantes por ninguna IPS</a:t>
            </a:r>
          </a:p>
          <a:p>
            <a:r>
              <a:rPr lang="es-CO" sz="2000" dirty="0" smtClean="0"/>
              <a:t>A pesar </a:t>
            </a:r>
            <a:r>
              <a:rPr lang="es-CO" sz="2000" dirty="0"/>
              <a:t>de la información especificas sobre la situación de desnutrición de </a:t>
            </a:r>
            <a:r>
              <a:rPr lang="es-CO" sz="2000" dirty="0" err="1"/>
              <a:t>niñ@s</a:t>
            </a:r>
            <a:r>
              <a:rPr lang="es-CO" sz="2000" dirty="0"/>
              <a:t> al ICBF, la atención prioritaria y prevalente en su condición no </a:t>
            </a:r>
            <a:r>
              <a:rPr lang="es-CO" sz="2000" dirty="0" smtClean="0"/>
              <a:t>existe </a:t>
            </a:r>
            <a:endParaRPr lang="es-CO" sz="2000" dirty="0"/>
          </a:p>
          <a:p>
            <a:pPr lvl="0"/>
            <a:r>
              <a:rPr lang="es-CO" sz="2000" dirty="0" smtClean="0"/>
              <a:t>No hay brigadas </a:t>
            </a:r>
            <a:r>
              <a:rPr lang="es-CO" sz="2000" dirty="0"/>
              <a:t>de salud y </a:t>
            </a:r>
            <a:r>
              <a:rPr lang="es-CO" sz="2000" dirty="0" smtClean="0"/>
              <a:t>las pocas que se hacen, son </a:t>
            </a:r>
            <a:r>
              <a:rPr lang="es-CO" sz="2000" b="1" dirty="0" smtClean="0"/>
              <a:t>sin traductor. </a:t>
            </a:r>
          </a:p>
          <a:p>
            <a:pPr lvl="0"/>
            <a:r>
              <a:rPr lang="es-CO" sz="2000" dirty="0" err="1" smtClean="0"/>
              <a:t>Niñ@s</a:t>
            </a:r>
            <a:r>
              <a:rPr lang="es-CO" sz="2000" dirty="0" smtClean="0"/>
              <a:t> </a:t>
            </a:r>
            <a:r>
              <a:rPr lang="es-CO" sz="2000" dirty="0"/>
              <a:t>desescolarizados por falta de renovación de contratos de maestros</a:t>
            </a:r>
          </a:p>
          <a:p>
            <a:pPr lvl="0"/>
            <a:r>
              <a:rPr lang="es-CO" sz="2000" dirty="0"/>
              <a:t>C</a:t>
            </a:r>
            <a:r>
              <a:rPr lang="es-CO" sz="2000" dirty="0" smtClean="0"/>
              <a:t>lases debajo </a:t>
            </a:r>
            <a:r>
              <a:rPr lang="es-CO" sz="2000" dirty="0"/>
              <a:t>de un árbol y no cuentan con implementos educativos</a:t>
            </a:r>
          </a:p>
          <a:p>
            <a:endParaRPr lang="es-CO" sz="2000" dirty="0"/>
          </a:p>
        </p:txBody>
      </p:sp>
    </p:spTree>
    <p:extLst>
      <p:ext uri="{BB962C8B-B14F-4D97-AF65-F5344CB8AC3E}">
        <p14:creationId xmlns:p14="http://schemas.microsoft.com/office/powerpoint/2010/main" val="32607884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b="1" dirty="0" smtClean="0">
                <a:solidFill>
                  <a:srgbClr val="00B050"/>
                </a:solidFill>
              </a:rPr>
              <a:t>Defensoría del Pueblo se pronuncia</a:t>
            </a:r>
            <a:endParaRPr lang="es-MX" b="1" dirty="0">
              <a:solidFill>
                <a:srgbClr val="00B050"/>
              </a:solidFill>
            </a:endParaRPr>
          </a:p>
        </p:txBody>
      </p:sp>
      <p:sp>
        <p:nvSpPr>
          <p:cNvPr id="3" name="2 Marcador de contenido"/>
          <p:cNvSpPr>
            <a:spLocks noGrp="1"/>
          </p:cNvSpPr>
          <p:nvPr>
            <p:ph idx="1"/>
          </p:nvPr>
        </p:nvSpPr>
        <p:spPr/>
        <p:txBody>
          <a:bodyPr>
            <a:normAutofit fontScale="70000" lnSpcReduction="20000"/>
          </a:bodyPr>
          <a:lstStyle/>
          <a:p>
            <a:pPr marL="0" indent="0">
              <a:buNone/>
            </a:pPr>
            <a:r>
              <a:rPr lang="es-CO" dirty="0" smtClean="0"/>
              <a:t>Hallazgos en ICBF Guajira</a:t>
            </a:r>
          </a:p>
          <a:p>
            <a:pPr lvl="0"/>
            <a:r>
              <a:rPr lang="es-CO" dirty="0"/>
              <a:t>No cuentan con datos estadísticos y sistemas de información </a:t>
            </a:r>
            <a:r>
              <a:rPr lang="es-CO" dirty="0" err="1"/>
              <a:t>goereferenciadas</a:t>
            </a:r>
            <a:r>
              <a:rPr lang="es-CO" dirty="0"/>
              <a:t> acerca de la población </a:t>
            </a:r>
            <a:r>
              <a:rPr lang="es-CO" dirty="0" smtClean="0"/>
              <a:t>indígena</a:t>
            </a:r>
            <a:r>
              <a:rPr lang="es-CO" dirty="0"/>
              <a:t>.</a:t>
            </a:r>
          </a:p>
          <a:p>
            <a:pPr lvl="0"/>
            <a:r>
              <a:rPr lang="es-CO" dirty="0"/>
              <a:t>El aporte proteico suministrado al niño o niña con problema de nutrición no cuenta con seguimiento.</a:t>
            </a:r>
          </a:p>
          <a:p>
            <a:pPr lvl="0"/>
            <a:r>
              <a:rPr lang="es-CO" dirty="0" smtClean="0"/>
              <a:t>Sólo </a:t>
            </a:r>
            <a:r>
              <a:rPr lang="es-CO" dirty="0"/>
              <a:t>a los niños y niñas </a:t>
            </a:r>
            <a:r>
              <a:rPr lang="es-CO" dirty="0" smtClean="0"/>
              <a:t>que </a:t>
            </a:r>
            <a:r>
              <a:rPr lang="es-CO" dirty="0"/>
              <a:t>se encuentran en los programas del ICBF se les puede identificar los problemas de desnutrición</a:t>
            </a:r>
            <a:r>
              <a:rPr lang="es-CO" dirty="0" smtClean="0"/>
              <a:t>.</a:t>
            </a:r>
          </a:p>
          <a:p>
            <a:pPr lvl="1"/>
            <a:r>
              <a:rPr lang="es-CO" dirty="0" smtClean="0"/>
              <a:t>De 2.200 sólo 138 vinculados en </a:t>
            </a:r>
            <a:r>
              <a:rPr lang="es-CO" dirty="0" err="1" smtClean="0"/>
              <a:t>microfocalización</a:t>
            </a:r>
            <a:r>
              <a:rPr lang="es-CO" dirty="0"/>
              <a:t> </a:t>
            </a:r>
            <a:r>
              <a:rPr lang="es-CO" dirty="0" smtClean="0"/>
              <a:t>(1%).</a:t>
            </a:r>
            <a:endParaRPr lang="es-CO" dirty="0"/>
          </a:p>
          <a:p>
            <a:pPr lvl="0"/>
            <a:r>
              <a:rPr lang="es-CO" dirty="0"/>
              <a:t>No hay búsqueda activa en las comunidades de </a:t>
            </a:r>
            <a:r>
              <a:rPr lang="es-CO" dirty="0" err="1"/>
              <a:t>niñ@s</a:t>
            </a:r>
            <a:r>
              <a:rPr lang="es-CO" dirty="0"/>
              <a:t> con problemas de desnutrición</a:t>
            </a:r>
          </a:p>
          <a:p>
            <a:pPr lvl="0"/>
            <a:r>
              <a:rPr lang="es-CO" dirty="0"/>
              <a:t>No se evidencia una eficaz coordinación interinstitucional del ICBF-Salud-Educación</a:t>
            </a:r>
          </a:p>
          <a:p>
            <a:pPr lvl="0"/>
            <a:r>
              <a:rPr lang="es-CO" dirty="0"/>
              <a:t>No existen estrategias para concientizar hábitos nutricionales  </a:t>
            </a:r>
          </a:p>
          <a:p>
            <a:endParaRPr lang="es-CO" dirty="0"/>
          </a:p>
        </p:txBody>
      </p:sp>
    </p:spTree>
    <p:extLst>
      <p:ext uri="{BB962C8B-B14F-4D97-AF65-F5344CB8AC3E}">
        <p14:creationId xmlns:p14="http://schemas.microsoft.com/office/powerpoint/2010/main" val="19815774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b="1" dirty="0" smtClean="0">
                <a:solidFill>
                  <a:srgbClr val="00B050"/>
                </a:solidFill>
              </a:rPr>
              <a:t>Antecedentes de este debate</a:t>
            </a:r>
            <a:endParaRPr lang="es-MX" b="1" dirty="0">
              <a:solidFill>
                <a:srgbClr val="00B050"/>
              </a:solidFill>
            </a:endParaRPr>
          </a:p>
        </p:txBody>
      </p:sp>
      <p:sp>
        <p:nvSpPr>
          <p:cNvPr id="3" name="2 Marcador de contenido"/>
          <p:cNvSpPr>
            <a:spLocks noGrp="1"/>
          </p:cNvSpPr>
          <p:nvPr>
            <p:ph idx="1"/>
          </p:nvPr>
        </p:nvSpPr>
        <p:spPr/>
        <p:txBody>
          <a:bodyPr>
            <a:normAutofit fontScale="92500" lnSpcReduction="20000"/>
          </a:bodyPr>
          <a:lstStyle/>
          <a:p>
            <a:r>
              <a:rPr lang="es-ES" dirty="0" smtClean="0"/>
              <a:t>Una y otra vez he denunciado la situación de la niñez de la </a:t>
            </a:r>
            <a:r>
              <a:rPr lang="es-ES" dirty="0"/>
              <a:t>G</a:t>
            </a:r>
            <a:r>
              <a:rPr lang="es-ES" dirty="0" smtClean="0"/>
              <a:t>uajira y no ha pasado nada. </a:t>
            </a:r>
          </a:p>
          <a:p>
            <a:r>
              <a:rPr lang="es-ES" dirty="0" smtClean="0"/>
              <a:t>Los niños y niñas de la Guajira, se siguen muriendo de hambre.</a:t>
            </a:r>
          </a:p>
          <a:p>
            <a:pPr lvl="1"/>
            <a:r>
              <a:rPr lang="es-ES" dirty="0" smtClean="0"/>
              <a:t> </a:t>
            </a:r>
            <a:r>
              <a:rPr lang="es-CO" dirty="0" smtClean="0"/>
              <a:t>Audiencia </a:t>
            </a:r>
            <a:r>
              <a:rPr lang="es-CO" dirty="0"/>
              <a:t>Pública: “La Niñez Indígena: Entre la exclusión y el </a:t>
            </a:r>
            <a:r>
              <a:rPr lang="es-CO" dirty="0" smtClean="0"/>
              <a:t>exterminio”(11/2011) </a:t>
            </a:r>
          </a:p>
          <a:p>
            <a:pPr lvl="1"/>
            <a:r>
              <a:rPr lang="es-CO" dirty="0" smtClean="0"/>
              <a:t>“Mesa de seguimiento a la situación de la niñez indígena” (5/2012)</a:t>
            </a:r>
          </a:p>
          <a:p>
            <a:pPr lvl="1"/>
            <a:r>
              <a:rPr lang="es-CO" dirty="0" smtClean="0"/>
              <a:t>Acompañamiento a </a:t>
            </a:r>
            <a:r>
              <a:rPr lang="es-CO" dirty="0" err="1" smtClean="0"/>
              <a:t>Barrancominas</a:t>
            </a:r>
            <a:r>
              <a:rPr lang="es-CO" dirty="0" smtClean="0"/>
              <a:t> (11/2013)</a:t>
            </a:r>
          </a:p>
          <a:p>
            <a:pPr lvl="1"/>
            <a:r>
              <a:rPr lang="es-CO" dirty="0"/>
              <a:t>Constancias en plenaria: 2011 a 2014</a:t>
            </a:r>
          </a:p>
          <a:p>
            <a:pPr lvl="1"/>
            <a:endParaRPr lang="es-CO" dirty="0"/>
          </a:p>
          <a:p>
            <a:pPr lvl="1"/>
            <a:endParaRPr lang="es-ES" dirty="0" smtClean="0"/>
          </a:p>
          <a:p>
            <a:endParaRPr lang="es-MX" dirty="0"/>
          </a:p>
        </p:txBody>
      </p:sp>
    </p:spTree>
    <p:extLst>
      <p:ext uri="{BB962C8B-B14F-4D97-AF65-F5344CB8AC3E}">
        <p14:creationId xmlns:p14="http://schemas.microsoft.com/office/powerpoint/2010/main" val="40410670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r>
              <a:rPr lang="es-MX" b="1" dirty="0" smtClean="0">
                <a:solidFill>
                  <a:srgbClr val="00B050"/>
                </a:solidFill>
              </a:rPr>
              <a:t>La defensoría resume esta situación</a:t>
            </a:r>
            <a:endParaRPr lang="es-MX" b="1" dirty="0">
              <a:solidFill>
                <a:srgbClr val="00B050"/>
              </a:solidFill>
            </a:endParaRPr>
          </a:p>
        </p:txBody>
      </p:sp>
      <p:sp>
        <p:nvSpPr>
          <p:cNvPr id="3" name="2 Marcador de contenido"/>
          <p:cNvSpPr>
            <a:spLocks noGrp="1"/>
          </p:cNvSpPr>
          <p:nvPr>
            <p:ph type="subTitle" idx="1"/>
          </p:nvPr>
        </p:nvSpPr>
        <p:spPr/>
        <p:txBody>
          <a:bodyPr>
            <a:normAutofit fontScale="85000" lnSpcReduction="10000"/>
          </a:bodyPr>
          <a:lstStyle/>
          <a:p>
            <a:pPr lvl="0"/>
            <a:r>
              <a:rPr lang="es-CO" dirty="0" smtClean="0">
                <a:solidFill>
                  <a:schemeClr val="tx1"/>
                </a:solidFill>
              </a:rPr>
              <a:t>“De evaluación de</a:t>
            </a:r>
            <a:r>
              <a:rPr lang="es-CO" i="1" dirty="0" smtClean="0">
                <a:solidFill>
                  <a:schemeClr val="tx1"/>
                </a:solidFill>
              </a:rPr>
              <a:t> Epicrisis </a:t>
            </a:r>
            <a:r>
              <a:rPr lang="es-CO" dirty="0" smtClean="0">
                <a:solidFill>
                  <a:schemeClr val="tx1"/>
                </a:solidFill>
              </a:rPr>
              <a:t>los casos de los niños muertos por desnutrición en 2013 se concluye que todos </a:t>
            </a:r>
            <a:r>
              <a:rPr lang="es-CO" dirty="0" smtClean="0">
                <a:solidFill>
                  <a:schemeClr val="tx1"/>
                </a:solidFill>
              </a:rPr>
              <a:t>los casos </a:t>
            </a:r>
            <a:r>
              <a:rPr lang="es-CO" b="1" i="1" u="sng" dirty="0" smtClean="0">
                <a:solidFill>
                  <a:schemeClr val="tx1"/>
                </a:solidFill>
              </a:rPr>
              <a:t>FUERON </a:t>
            </a:r>
            <a:r>
              <a:rPr lang="es-CO" b="1" i="1" u="sng" dirty="0" smtClean="0">
                <a:solidFill>
                  <a:schemeClr val="tx1"/>
                </a:solidFill>
              </a:rPr>
              <a:t>MUERTES INJUSTIFICADAS Y EVITABLES.” </a:t>
            </a:r>
            <a:endParaRPr lang="es-CO" b="1" i="1" u="sng" dirty="0">
              <a:solidFill>
                <a:schemeClr val="tx1"/>
              </a:solidFill>
            </a:endParaRPr>
          </a:p>
          <a:p>
            <a:pPr lvl="1"/>
            <a:endParaRPr lang="es-ES" dirty="0" smtClean="0">
              <a:solidFill>
                <a:schemeClr val="tx1"/>
              </a:solidFill>
            </a:endParaRPr>
          </a:p>
          <a:p>
            <a:endParaRPr lang="es-MX" dirty="0">
              <a:solidFill>
                <a:schemeClr val="tx1"/>
              </a:solidFill>
            </a:endParaRPr>
          </a:p>
        </p:txBody>
      </p:sp>
    </p:spTree>
    <p:extLst>
      <p:ext uri="{BB962C8B-B14F-4D97-AF65-F5344CB8AC3E}">
        <p14:creationId xmlns:p14="http://schemas.microsoft.com/office/powerpoint/2010/main" val="33074733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r>
              <a:rPr lang="es-MX" b="1" dirty="0" smtClean="0">
                <a:solidFill>
                  <a:srgbClr val="00B050"/>
                </a:solidFill>
              </a:rPr>
              <a:t>Grabación exdirector ICBF y Ministro de Salud</a:t>
            </a:r>
            <a:endParaRPr lang="es-MX" b="1" dirty="0">
              <a:solidFill>
                <a:srgbClr val="00B050"/>
              </a:solidFill>
            </a:endParaRPr>
          </a:p>
        </p:txBody>
      </p:sp>
      <p:sp>
        <p:nvSpPr>
          <p:cNvPr id="4" name="3 Subtítulo"/>
          <p:cNvSpPr>
            <a:spLocks noGrp="1"/>
          </p:cNvSpPr>
          <p:nvPr>
            <p:ph type="subTitle" idx="1"/>
          </p:nvPr>
        </p:nvSpPr>
        <p:spPr/>
        <p:txBody>
          <a:bodyPr/>
          <a:lstStyle/>
          <a:p>
            <a:endParaRPr lang="es-CO"/>
          </a:p>
        </p:txBody>
      </p:sp>
    </p:spTree>
    <p:extLst>
      <p:ext uri="{BB962C8B-B14F-4D97-AF65-F5344CB8AC3E}">
        <p14:creationId xmlns:p14="http://schemas.microsoft.com/office/powerpoint/2010/main" val="7021439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29600" cy="1143000"/>
          </a:xfrm>
        </p:spPr>
        <p:txBody>
          <a:bodyPr>
            <a:noAutofit/>
          </a:bodyPr>
          <a:lstStyle/>
          <a:p>
            <a:r>
              <a:rPr lang="es-MX" sz="3200" b="1" dirty="0" smtClean="0">
                <a:solidFill>
                  <a:srgbClr val="00B050"/>
                </a:solidFill>
              </a:rPr>
              <a:t>El ICBF no ha operado y ha obrado con desidia. </a:t>
            </a:r>
            <a:br>
              <a:rPr lang="es-MX" sz="3200" b="1" dirty="0" smtClean="0">
                <a:solidFill>
                  <a:srgbClr val="00B050"/>
                </a:solidFill>
              </a:rPr>
            </a:br>
            <a:r>
              <a:rPr lang="es-MX" sz="3200" b="1" dirty="0" smtClean="0">
                <a:solidFill>
                  <a:srgbClr val="00B050"/>
                </a:solidFill>
              </a:rPr>
              <a:t>5 </a:t>
            </a:r>
            <a:r>
              <a:rPr lang="es-MX" sz="3200" b="1" dirty="0" smtClean="0">
                <a:solidFill>
                  <a:srgbClr val="00B050"/>
                </a:solidFill>
              </a:rPr>
              <a:t>directores en 4 años.</a:t>
            </a:r>
            <a:endParaRPr lang="es-MX" sz="3200" b="1" dirty="0">
              <a:solidFill>
                <a:srgbClr val="00B050"/>
              </a:solidFill>
            </a:endParaRPr>
          </a:p>
        </p:txBody>
      </p:sp>
      <p:sp>
        <p:nvSpPr>
          <p:cNvPr id="3" name="2 Marcador de contenido"/>
          <p:cNvSpPr>
            <a:spLocks noGrp="1"/>
          </p:cNvSpPr>
          <p:nvPr>
            <p:ph idx="1"/>
          </p:nvPr>
        </p:nvSpPr>
        <p:spPr/>
        <p:txBody>
          <a:bodyPr>
            <a:normAutofit fontScale="62500" lnSpcReduction="20000"/>
          </a:bodyPr>
          <a:lstStyle/>
          <a:p>
            <a:pPr marL="514350" lvl="0" indent="-514350">
              <a:buFont typeface="+mj-lt"/>
              <a:buAutoNum type="arabicPeriod"/>
            </a:pPr>
            <a:r>
              <a:rPr lang="es-CO" dirty="0" err="1"/>
              <a:t>Élvira</a:t>
            </a:r>
            <a:r>
              <a:rPr lang="es-CO" dirty="0"/>
              <a:t> Forero duró de agosto de 2010 a octubre de 2011 (</a:t>
            </a:r>
            <a:r>
              <a:rPr lang="es-CO" b="1" dirty="0" smtClean="0"/>
              <a:t>14 </a:t>
            </a:r>
            <a:r>
              <a:rPr lang="es-CO" b="1" dirty="0"/>
              <a:t>meses</a:t>
            </a:r>
            <a:r>
              <a:rPr lang="es-CO" dirty="0"/>
              <a:t>). </a:t>
            </a:r>
            <a:r>
              <a:rPr lang="es-CO" dirty="0" smtClean="0"/>
              <a:t>Directora.</a:t>
            </a:r>
          </a:p>
          <a:p>
            <a:pPr marL="0" lvl="0" indent="0">
              <a:buNone/>
            </a:pPr>
            <a:r>
              <a:rPr lang="es-CO" dirty="0" smtClean="0"/>
              <a:t>Se fue </a:t>
            </a:r>
            <a:r>
              <a:rPr lang="es-CO" dirty="0"/>
              <a:t>tres días después de mi debate sobre el carrusel de contratación de alimentación escolar</a:t>
            </a:r>
          </a:p>
          <a:p>
            <a:pPr marL="514350" lvl="0" indent="-514350">
              <a:buFont typeface="+mj-lt"/>
              <a:buAutoNum type="arabicPeriod" startAt="2"/>
            </a:pPr>
            <a:r>
              <a:rPr lang="es-CO" dirty="0"/>
              <a:t>Diego Molano: </a:t>
            </a:r>
            <a:r>
              <a:rPr lang="es-CO" dirty="0" smtClean="0"/>
              <a:t>Noviembre/2011 a Mayo/2013 (</a:t>
            </a:r>
            <a:r>
              <a:rPr lang="es-CO" b="1" dirty="0" smtClean="0"/>
              <a:t>18 meses). </a:t>
            </a:r>
            <a:r>
              <a:rPr lang="es-CO" dirty="0" smtClean="0"/>
              <a:t>Director.</a:t>
            </a:r>
            <a:endParaRPr lang="es-CO" dirty="0"/>
          </a:p>
          <a:p>
            <a:pPr marL="514350" lvl="0" indent="-514350">
              <a:buFont typeface="+mj-lt"/>
              <a:buAutoNum type="arabicPeriod" startAt="2"/>
            </a:pPr>
            <a:r>
              <a:rPr lang="es-CO" dirty="0"/>
              <a:t>Adriana </a:t>
            </a:r>
            <a:r>
              <a:rPr lang="es-CO" dirty="0" smtClean="0"/>
              <a:t>González: </a:t>
            </a:r>
            <a:r>
              <a:rPr lang="es-CO" dirty="0"/>
              <a:t>Mayo</a:t>
            </a:r>
            <a:r>
              <a:rPr lang="es-CO" dirty="0" smtClean="0"/>
              <a:t>/ 2013 a </a:t>
            </a:r>
            <a:r>
              <a:rPr lang="es-CO" dirty="0"/>
              <a:t>Octubre/2013 (5 meses) </a:t>
            </a:r>
            <a:r>
              <a:rPr lang="es-CO" dirty="0" smtClean="0"/>
              <a:t>Directora </a:t>
            </a:r>
            <a:r>
              <a:rPr lang="es-CO" dirty="0"/>
              <a:t>Encargada </a:t>
            </a:r>
            <a:endParaRPr lang="es-CO" dirty="0" smtClean="0"/>
          </a:p>
          <a:p>
            <a:pPr marL="514350" lvl="0" indent="-514350">
              <a:buFont typeface="+mj-lt"/>
              <a:buAutoNum type="arabicPeriod" startAt="2"/>
            </a:pPr>
            <a:r>
              <a:rPr lang="es-CO" dirty="0" smtClean="0"/>
              <a:t>Marco </a:t>
            </a:r>
            <a:r>
              <a:rPr lang="es-CO" dirty="0"/>
              <a:t>Aurelio </a:t>
            </a:r>
            <a:r>
              <a:rPr lang="es-CO" dirty="0" smtClean="0"/>
              <a:t>Zuluaga: Octubre/2013 a Julio/2014 </a:t>
            </a:r>
            <a:r>
              <a:rPr lang="es-CO" b="1" dirty="0" smtClean="0"/>
              <a:t>(9 meses). </a:t>
            </a:r>
            <a:r>
              <a:rPr lang="es-CO" dirty="0" smtClean="0"/>
              <a:t>Directora.</a:t>
            </a:r>
          </a:p>
          <a:p>
            <a:pPr marL="0" lvl="0" indent="0">
              <a:buNone/>
            </a:pPr>
            <a:r>
              <a:rPr lang="es-CO" dirty="0" smtClean="0"/>
              <a:t>Administrador de </a:t>
            </a:r>
            <a:r>
              <a:rPr lang="es-CO" dirty="0"/>
              <a:t>empresas sin ninguna experiencia ni conocimiento sobre la infancia y la adolescencia del país, paraliza las grandes responsabilidades del ICBF.</a:t>
            </a:r>
          </a:p>
          <a:p>
            <a:pPr marL="514350" indent="-514350">
              <a:buFont typeface="+mj-lt"/>
              <a:buAutoNum type="arabicPeriod" startAt="5"/>
            </a:pPr>
            <a:r>
              <a:rPr lang="es-CO" dirty="0"/>
              <a:t>Gabriel Vallejo </a:t>
            </a:r>
            <a:r>
              <a:rPr lang="es-CO" dirty="0" smtClean="0"/>
              <a:t>López: Julio/2014, </a:t>
            </a:r>
            <a:r>
              <a:rPr lang="es-CO" dirty="0"/>
              <a:t>a </a:t>
            </a:r>
            <a:r>
              <a:rPr lang="es-CO" dirty="0" smtClean="0"/>
              <a:t>Agosto/2014 (</a:t>
            </a:r>
            <a:r>
              <a:rPr lang="es-CO" b="1" dirty="0"/>
              <a:t>Mes y 10 </a:t>
            </a:r>
            <a:r>
              <a:rPr lang="es-CO" b="1" dirty="0" smtClean="0"/>
              <a:t>días)</a:t>
            </a:r>
            <a:r>
              <a:rPr lang="es-CO" dirty="0" smtClean="0"/>
              <a:t> Director </a:t>
            </a:r>
            <a:r>
              <a:rPr lang="es-CO" dirty="0"/>
              <a:t>encargado </a:t>
            </a:r>
            <a:endParaRPr lang="es-CO" dirty="0" smtClean="0"/>
          </a:p>
          <a:p>
            <a:pPr marL="0" indent="0">
              <a:buNone/>
            </a:pPr>
            <a:r>
              <a:rPr lang="es-CO" dirty="0" smtClean="0"/>
              <a:t>         Cristina </a:t>
            </a:r>
            <a:r>
              <a:rPr lang="es-CO" dirty="0" smtClean="0"/>
              <a:t>Plazas: Agosto/2014 hasta hoy. </a:t>
            </a:r>
            <a:r>
              <a:rPr lang="es-CO" dirty="0" smtClean="0"/>
              <a:t>Directora…Empezando…</a:t>
            </a:r>
            <a:endParaRPr lang="es-ES" dirty="0" smtClean="0"/>
          </a:p>
          <a:p>
            <a:pPr marL="514350" indent="-514350">
              <a:buFont typeface="+mj-lt"/>
              <a:buAutoNum type="arabicPeriod" startAt="5"/>
            </a:pPr>
            <a:endParaRPr lang="es-MX" dirty="0"/>
          </a:p>
        </p:txBody>
      </p:sp>
    </p:spTree>
    <p:extLst>
      <p:ext uri="{BB962C8B-B14F-4D97-AF65-F5344CB8AC3E}">
        <p14:creationId xmlns:p14="http://schemas.microsoft.com/office/powerpoint/2010/main" val="14080159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endParaRPr lang="es-CO" dirty="0"/>
          </a:p>
        </p:txBody>
      </p:sp>
      <p:sp>
        <p:nvSpPr>
          <p:cNvPr id="5" name="4 Marcador de contenido"/>
          <p:cNvSpPr>
            <a:spLocks noGrp="1"/>
          </p:cNvSpPr>
          <p:nvPr>
            <p:ph idx="1"/>
          </p:nvPr>
        </p:nvSpPr>
        <p:spPr/>
        <p:txBody>
          <a:bodyPr/>
          <a:lstStyle/>
          <a:p>
            <a:endParaRPr lang="es-CO"/>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27670"/>
            <a:ext cx="6086475"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850019"/>
            <a:ext cx="6998593" cy="604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2080" y="22043"/>
            <a:ext cx="2199431" cy="942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80749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124744"/>
            <a:ext cx="7772400" cy="1470025"/>
          </a:xfrm>
        </p:spPr>
        <p:txBody>
          <a:bodyPr>
            <a:noAutofit/>
          </a:bodyPr>
          <a:lstStyle/>
          <a:p>
            <a:r>
              <a:rPr lang="es-MX" sz="3200" b="1" dirty="0" smtClean="0">
                <a:solidFill>
                  <a:srgbClr val="00B050"/>
                </a:solidFill>
              </a:rPr>
              <a:t>¿Dónde están los </a:t>
            </a:r>
            <a:r>
              <a:rPr lang="es-MX" sz="3200" b="1" dirty="0" smtClean="0">
                <a:solidFill>
                  <a:srgbClr val="00B050"/>
                </a:solidFill>
              </a:rPr>
              <a:t>casi 6 y medio </a:t>
            </a:r>
            <a:r>
              <a:rPr lang="es-MX" sz="3200" b="1" dirty="0" smtClean="0">
                <a:solidFill>
                  <a:srgbClr val="00B050"/>
                </a:solidFill>
              </a:rPr>
              <a:t>billones de pesos que recibió la Guajira en los últimos 12 </a:t>
            </a:r>
            <a:r>
              <a:rPr lang="es-MX" sz="3200" b="1" dirty="0" smtClean="0">
                <a:solidFill>
                  <a:srgbClr val="00B050"/>
                </a:solidFill>
              </a:rPr>
              <a:t>años (Por transferencias y regalías)?</a:t>
            </a:r>
            <a:endParaRPr lang="es-MX" sz="3200" b="1" dirty="0">
              <a:solidFill>
                <a:srgbClr val="00B050"/>
              </a:solidFill>
            </a:endParaRPr>
          </a:p>
        </p:txBody>
      </p:sp>
      <p:sp>
        <p:nvSpPr>
          <p:cNvPr id="3" name="2 Marcador de contenido"/>
          <p:cNvSpPr>
            <a:spLocks noGrp="1"/>
          </p:cNvSpPr>
          <p:nvPr>
            <p:ph type="subTitle" idx="1"/>
          </p:nvPr>
        </p:nvSpPr>
        <p:spPr/>
        <p:txBody>
          <a:bodyPr>
            <a:normAutofit/>
          </a:bodyPr>
          <a:lstStyle/>
          <a:p>
            <a:r>
              <a:rPr lang="es-MX" dirty="0" smtClean="0">
                <a:solidFill>
                  <a:schemeClr val="tx1"/>
                </a:solidFill>
              </a:rPr>
              <a:t>… Y los niños siguen muriendo de hambre</a:t>
            </a:r>
            <a:endParaRPr lang="es-MX" dirty="0">
              <a:solidFill>
                <a:schemeClr val="tx1"/>
              </a:solidFill>
            </a:endParaRPr>
          </a:p>
        </p:txBody>
      </p:sp>
    </p:spTree>
    <p:extLst>
      <p:ext uri="{BB962C8B-B14F-4D97-AF65-F5344CB8AC3E}">
        <p14:creationId xmlns:p14="http://schemas.microsoft.com/office/powerpoint/2010/main" val="41135249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ln>
            <a:solidFill>
              <a:srgbClr val="C00000"/>
            </a:solidFill>
          </a:ln>
        </p:spPr>
        <p:txBody>
          <a:bodyPr>
            <a:noAutofit/>
          </a:bodyPr>
          <a:lstStyle/>
          <a:p>
            <a:r>
              <a:rPr lang="es-MX" sz="3200" b="1" dirty="0" smtClean="0">
                <a:solidFill>
                  <a:srgbClr val="00B050"/>
                </a:solidFill>
              </a:rPr>
              <a:t>¿Dónde están los 6 billones de pesos que recibió la Guajira en los últimos 12 años?</a:t>
            </a:r>
            <a:endParaRPr lang="es-MX" sz="3200" b="1" dirty="0">
              <a:solidFill>
                <a:srgbClr val="00B050"/>
              </a:solidFill>
            </a:endParaRPr>
          </a:p>
        </p:txBody>
      </p:sp>
      <p:graphicFrame>
        <p:nvGraphicFramePr>
          <p:cNvPr id="4" name="2 Gráfico"/>
          <p:cNvGraphicFramePr>
            <a:graphicFrameLocks/>
          </p:cNvGraphicFramePr>
          <p:nvPr>
            <p:extLst>
              <p:ext uri="{D42A27DB-BD31-4B8C-83A1-F6EECF244321}">
                <p14:modId xmlns:p14="http://schemas.microsoft.com/office/powerpoint/2010/main" val="2644420151"/>
              </p:ext>
            </p:extLst>
          </p:nvPr>
        </p:nvGraphicFramePr>
        <p:xfrm>
          <a:off x="107504" y="1700808"/>
          <a:ext cx="9036496" cy="4104456"/>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5 Conector recto de flecha"/>
          <p:cNvCxnSpPr/>
          <p:nvPr/>
        </p:nvCxnSpPr>
        <p:spPr>
          <a:xfrm flipV="1">
            <a:off x="1331640" y="4653136"/>
            <a:ext cx="7488832" cy="36004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7" name="6 Conector recto de flecha"/>
          <p:cNvCxnSpPr/>
          <p:nvPr/>
        </p:nvCxnSpPr>
        <p:spPr>
          <a:xfrm flipV="1">
            <a:off x="1331640" y="1844824"/>
            <a:ext cx="7056784" cy="2808312"/>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9" name="8 CuadroTexto"/>
          <p:cNvSpPr txBox="1"/>
          <p:nvPr/>
        </p:nvSpPr>
        <p:spPr>
          <a:xfrm rot="20206647">
            <a:off x="1043608" y="2121823"/>
            <a:ext cx="4032448" cy="92333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CO" dirty="0" smtClean="0"/>
              <a:t>6,5 </a:t>
            </a:r>
            <a:r>
              <a:rPr lang="es-CO" dirty="0" smtClean="0"/>
              <a:t>billones en </a:t>
            </a:r>
            <a:r>
              <a:rPr lang="es-CO" dirty="0" smtClean="0"/>
              <a:t>12 </a:t>
            </a:r>
            <a:r>
              <a:rPr lang="es-CO" dirty="0" smtClean="0"/>
              <a:t>años por regalías y transferencias no corrientes. 438 mil millones de pesos en tributos. </a:t>
            </a:r>
            <a:endParaRPr lang="es-CO" dirty="0"/>
          </a:p>
        </p:txBody>
      </p:sp>
      <p:cxnSp>
        <p:nvCxnSpPr>
          <p:cNvPr id="12" name="11 Conector recto"/>
          <p:cNvCxnSpPr/>
          <p:nvPr/>
        </p:nvCxnSpPr>
        <p:spPr>
          <a:xfrm>
            <a:off x="5580112" y="3789040"/>
            <a:ext cx="0" cy="1368152"/>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505238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MX" sz="3200" b="1" dirty="0" smtClean="0">
                <a:solidFill>
                  <a:srgbClr val="00B050"/>
                </a:solidFill>
              </a:rPr>
              <a:t>Resumen de denuncias</a:t>
            </a:r>
            <a:endParaRPr lang="es-MX" sz="3200" b="1" dirty="0">
              <a:solidFill>
                <a:srgbClr val="00B050"/>
              </a:solidFill>
            </a:endParaRPr>
          </a:p>
        </p:txBody>
      </p:sp>
      <p:sp>
        <p:nvSpPr>
          <p:cNvPr id="3" name="2 Marcador de contenido"/>
          <p:cNvSpPr>
            <a:spLocks noGrp="1"/>
          </p:cNvSpPr>
          <p:nvPr>
            <p:ph idx="1"/>
          </p:nvPr>
        </p:nvSpPr>
        <p:spPr/>
        <p:txBody>
          <a:bodyPr>
            <a:normAutofit fontScale="85000" lnSpcReduction="20000"/>
          </a:bodyPr>
          <a:lstStyle/>
          <a:p>
            <a:r>
              <a:rPr lang="es-CO" dirty="0"/>
              <a:t>La Guajira desde el 2001 ha recibido del Sistema Nacional de Participaciones la suma de </a:t>
            </a:r>
            <a:r>
              <a:rPr lang="es-CO" dirty="0" smtClean="0"/>
              <a:t>6,5 </a:t>
            </a:r>
            <a:r>
              <a:rPr lang="es-CO" dirty="0"/>
              <a:t>BILLONES DE PESOS</a:t>
            </a:r>
          </a:p>
          <a:p>
            <a:r>
              <a:rPr lang="es-CO" dirty="0"/>
              <a:t>Solamente </a:t>
            </a:r>
            <a:r>
              <a:rPr lang="es-CO" dirty="0" err="1"/>
              <a:t>Uribia</a:t>
            </a:r>
            <a:r>
              <a:rPr lang="es-CO" dirty="0"/>
              <a:t>, uno de los municipios más grandes del país, recibirá 80 mil millones este año (2014). De estos, 37 mil millones están aprobados en proyectos!</a:t>
            </a:r>
          </a:p>
          <a:p>
            <a:r>
              <a:rPr lang="es-CO" dirty="0"/>
              <a:t>Las comunidades han denunciado que los recursos no llegan, o son engañados para recibir cualquier material o elementos por valores que no corresponden, o son amenazados para que reciban y “agradezcan que el gobierno les da”. </a:t>
            </a:r>
          </a:p>
          <a:p>
            <a:endParaRPr lang="es-MX" dirty="0">
              <a:solidFill>
                <a:schemeClr val="tx1"/>
              </a:solidFill>
            </a:endParaRPr>
          </a:p>
        </p:txBody>
      </p:sp>
    </p:spTree>
    <p:extLst>
      <p:ext uri="{BB962C8B-B14F-4D97-AF65-F5344CB8AC3E}">
        <p14:creationId xmlns:p14="http://schemas.microsoft.com/office/powerpoint/2010/main" val="24066526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2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3560081"/>
            <a:ext cx="4400550" cy="3352800"/>
          </a:xfrm>
          <a:prstGeom prst="rect">
            <a:avLst/>
          </a:prstGeom>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5641" y="1628800"/>
            <a:ext cx="3456384" cy="3537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Título"/>
          <p:cNvSpPr>
            <a:spLocks noGrp="1"/>
          </p:cNvSpPr>
          <p:nvPr>
            <p:ph type="title"/>
          </p:nvPr>
        </p:nvSpPr>
        <p:spPr/>
        <p:txBody>
          <a:bodyPr/>
          <a:lstStyle/>
          <a:p>
            <a:endParaRPr lang="es-CO" dirty="0"/>
          </a:p>
        </p:txBody>
      </p:sp>
      <p:pic>
        <p:nvPicPr>
          <p:cNvPr id="8" name="7 Marcador de contenido"/>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0" y="116632"/>
            <a:ext cx="2977675" cy="4060825"/>
          </a:xfrm>
        </p:spPr>
      </p:pic>
      <p:sp>
        <p:nvSpPr>
          <p:cNvPr id="11" name="10 CuadroTexto"/>
          <p:cNvSpPr txBox="1"/>
          <p:nvPr/>
        </p:nvSpPr>
        <p:spPr>
          <a:xfrm>
            <a:off x="5220072" y="476672"/>
            <a:ext cx="3312368" cy="92333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CO" dirty="0" smtClean="0"/>
              <a:t>Nos dicen que salen billones de pesos  ya “amarrados” al departamento</a:t>
            </a:r>
            <a:endParaRPr lang="es-CO" dirty="0"/>
          </a:p>
        </p:txBody>
      </p:sp>
      <p:cxnSp>
        <p:nvCxnSpPr>
          <p:cNvPr id="13" name="12 Conector recto de flecha"/>
          <p:cNvCxnSpPr/>
          <p:nvPr/>
        </p:nvCxnSpPr>
        <p:spPr>
          <a:xfrm>
            <a:off x="2931705" y="789154"/>
            <a:ext cx="2304256"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14" name="13 CuadroTexto"/>
          <p:cNvSpPr txBox="1"/>
          <p:nvPr/>
        </p:nvSpPr>
        <p:spPr>
          <a:xfrm>
            <a:off x="6660232" y="1476265"/>
            <a:ext cx="2376264" cy="203132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CO" dirty="0" smtClean="0"/>
              <a:t>Es vox populi que en el departamento los recursos están cooptados por mafias, políticos regionales y </a:t>
            </a:r>
            <a:r>
              <a:rPr lang="es-CO" dirty="0" err="1" smtClean="0"/>
              <a:t>ONG´s</a:t>
            </a:r>
            <a:r>
              <a:rPr lang="es-CO" dirty="0" smtClean="0"/>
              <a:t>  piratas y asociaciones</a:t>
            </a:r>
            <a:endParaRPr lang="es-CO" dirty="0"/>
          </a:p>
        </p:txBody>
      </p:sp>
      <p:cxnSp>
        <p:nvCxnSpPr>
          <p:cNvPr id="16" name="15 Conector recto de flecha"/>
          <p:cNvCxnSpPr>
            <a:endCxn id="14" idx="1"/>
          </p:cNvCxnSpPr>
          <p:nvPr/>
        </p:nvCxnSpPr>
        <p:spPr>
          <a:xfrm flipV="1">
            <a:off x="4130485" y="2491928"/>
            <a:ext cx="2529747" cy="72105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17" name="16 CuadroTexto"/>
          <p:cNvSpPr txBox="1"/>
          <p:nvPr/>
        </p:nvSpPr>
        <p:spPr>
          <a:xfrm>
            <a:off x="-36512" y="5096999"/>
            <a:ext cx="4011825" cy="181588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CO" sz="1600" dirty="0" smtClean="0"/>
              <a:t>Varios testimonios nos dicen que en los departamentos los políticos y </a:t>
            </a:r>
            <a:r>
              <a:rPr lang="es-CO" sz="1600" dirty="0" err="1" smtClean="0"/>
              <a:t>ONG´s</a:t>
            </a:r>
            <a:r>
              <a:rPr lang="es-CO" sz="1600" dirty="0" smtClean="0"/>
              <a:t> piratas reparten recursos a lideres de dudosa reputación para que manejen la alimentación y nutrición de </a:t>
            </a:r>
            <a:r>
              <a:rPr lang="es-CO" sz="1600" dirty="0" err="1" smtClean="0"/>
              <a:t>l@s</a:t>
            </a:r>
            <a:r>
              <a:rPr lang="es-CO" sz="1600" dirty="0" smtClean="0"/>
              <a:t> </a:t>
            </a:r>
            <a:r>
              <a:rPr lang="es-CO" sz="1600" dirty="0" err="1" smtClean="0"/>
              <a:t>niñ@s</a:t>
            </a:r>
            <a:r>
              <a:rPr lang="es-CO" sz="1600" dirty="0" smtClean="0"/>
              <a:t> de las  </a:t>
            </a:r>
            <a:r>
              <a:rPr lang="es-CO" sz="1600" dirty="0" smtClean="0"/>
              <a:t>comunidades. </a:t>
            </a:r>
            <a:r>
              <a:rPr lang="es-CO" sz="1600" dirty="0" err="1" smtClean="0"/>
              <a:t>Uribia</a:t>
            </a:r>
            <a:r>
              <a:rPr lang="es-CO" sz="1600" dirty="0" smtClean="0"/>
              <a:t> recibirá 80.000 millones de pesos. 37.000 en proyectos</a:t>
            </a:r>
            <a:endParaRPr lang="es-CO" sz="1600" dirty="0"/>
          </a:p>
        </p:txBody>
      </p:sp>
      <p:cxnSp>
        <p:nvCxnSpPr>
          <p:cNvPr id="19" name="18 Conector recto de flecha"/>
          <p:cNvCxnSpPr/>
          <p:nvPr/>
        </p:nvCxnSpPr>
        <p:spPr>
          <a:xfrm flipV="1">
            <a:off x="3975313" y="5166416"/>
            <a:ext cx="2396887" cy="566841"/>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400747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MX" sz="4800" b="1" dirty="0" smtClean="0">
                <a:solidFill>
                  <a:srgbClr val="00B050"/>
                </a:solidFill>
              </a:rPr>
              <a:t>Denuncia 1</a:t>
            </a:r>
            <a:endParaRPr lang="es-MX" sz="4800" b="1" dirty="0">
              <a:solidFill>
                <a:srgbClr val="00B050"/>
              </a:solidFill>
            </a:endParaRPr>
          </a:p>
        </p:txBody>
      </p:sp>
      <p:sp>
        <p:nvSpPr>
          <p:cNvPr id="4" name="3 Subtítulo"/>
          <p:cNvSpPr>
            <a:spLocks noGrp="1"/>
          </p:cNvSpPr>
          <p:nvPr>
            <p:ph idx="1"/>
          </p:nvPr>
        </p:nvSpPr>
        <p:spPr/>
        <p:txBody>
          <a:bodyPr>
            <a:normAutofit fontScale="85000" lnSpcReduction="10000"/>
          </a:bodyPr>
          <a:lstStyle/>
          <a:p>
            <a:r>
              <a:rPr lang="es-CO" dirty="0" smtClean="0"/>
              <a:t>“Organizaciones regionales tienen </a:t>
            </a:r>
            <a:r>
              <a:rPr lang="es-CO" dirty="0"/>
              <a:t>apoyo de entidades nacionales y </a:t>
            </a:r>
            <a:r>
              <a:rPr lang="es-CO" dirty="0" smtClean="0"/>
              <a:t>políticos regionales. Se </a:t>
            </a:r>
            <a:r>
              <a:rPr lang="es-CO" dirty="0"/>
              <a:t>crean con cámara de comercio pero </a:t>
            </a:r>
            <a:r>
              <a:rPr lang="es-CO" dirty="0" smtClean="0"/>
              <a:t>realmente son </a:t>
            </a:r>
            <a:r>
              <a:rPr lang="es-CO" dirty="0"/>
              <a:t>un </a:t>
            </a:r>
            <a:r>
              <a:rPr lang="es-CO" dirty="0" smtClean="0"/>
              <a:t>grupo </a:t>
            </a:r>
            <a:r>
              <a:rPr lang="es-CO" dirty="0"/>
              <a:t>de personas asesoradas por gente no </a:t>
            </a:r>
            <a:r>
              <a:rPr lang="es-CO" dirty="0" smtClean="0"/>
              <a:t>confiable. Usan recursos que vienen </a:t>
            </a:r>
            <a:r>
              <a:rPr lang="es-CO" dirty="0"/>
              <a:t>de la </a:t>
            </a:r>
            <a:r>
              <a:rPr lang="es-CO" dirty="0" smtClean="0"/>
              <a:t>nación, pasan </a:t>
            </a:r>
            <a:r>
              <a:rPr lang="es-CO" dirty="0"/>
              <a:t>por la gobernación entran y </a:t>
            </a:r>
            <a:r>
              <a:rPr lang="es-CO" dirty="0" smtClean="0"/>
              <a:t>se negocian </a:t>
            </a:r>
            <a:r>
              <a:rPr lang="es-CO" dirty="0"/>
              <a:t>con las alcaldías y municipios</a:t>
            </a:r>
            <a:r>
              <a:rPr lang="es-CO" dirty="0" smtClean="0"/>
              <a:t>.” </a:t>
            </a:r>
          </a:p>
          <a:p>
            <a:r>
              <a:rPr lang="es-CO" dirty="0" smtClean="0"/>
              <a:t>Según nos dicen, terminan estos recursos en las manos de estas organizaciones con vínculos con paramilitares, políticos corruptos y mafias regionales de gasolina</a:t>
            </a:r>
            <a:endParaRPr lang="es-CO" dirty="0"/>
          </a:p>
        </p:txBody>
      </p:sp>
    </p:spTree>
    <p:extLst>
      <p:ext uri="{BB962C8B-B14F-4D97-AF65-F5344CB8AC3E}">
        <p14:creationId xmlns:p14="http://schemas.microsoft.com/office/powerpoint/2010/main" val="14567532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Autofit/>
          </a:bodyPr>
          <a:lstStyle/>
          <a:p>
            <a:r>
              <a:rPr lang="es-MX" sz="4800" b="1" dirty="0" smtClean="0">
                <a:solidFill>
                  <a:srgbClr val="00B050"/>
                </a:solidFill>
              </a:rPr>
              <a:t>Denuncia 2</a:t>
            </a:r>
            <a:endParaRPr lang="es-MX" sz="4800" b="1" dirty="0">
              <a:solidFill>
                <a:srgbClr val="00B050"/>
              </a:solidFill>
            </a:endParaRPr>
          </a:p>
        </p:txBody>
      </p:sp>
      <p:sp>
        <p:nvSpPr>
          <p:cNvPr id="4" name="3 Subtítulo"/>
          <p:cNvSpPr>
            <a:spLocks noGrp="1"/>
          </p:cNvSpPr>
          <p:nvPr>
            <p:ph type="subTitle" idx="1"/>
          </p:nvPr>
        </p:nvSpPr>
        <p:spPr/>
        <p:txBody>
          <a:bodyPr/>
          <a:lstStyle/>
          <a:p>
            <a:r>
              <a:rPr lang="es-CO" dirty="0" smtClean="0"/>
              <a:t>Video</a:t>
            </a:r>
            <a:endParaRPr lang="es-CO" dirty="0"/>
          </a:p>
        </p:txBody>
      </p:sp>
    </p:spTree>
    <p:extLst>
      <p:ext uri="{BB962C8B-B14F-4D97-AF65-F5344CB8AC3E}">
        <p14:creationId xmlns:p14="http://schemas.microsoft.com/office/powerpoint/2010/main" val="37024528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b="1" dirty="0" smtClean="0">
                <a:solidFill>
                  <a:srgbClr val="00B050"/>
                </a:solidFill>
              </a:rPr>
              <a:t>Mesa de seguimiento a la niñez indígena</a:t>
            </a:r>
            <a:endParaRPr lang="es-MX" b="1" dirty="0">
              <a:solidFill>
                <a:srgbClr val="00B050"/>
              </a:solidFill>
            </a:endParaRPr>
          </a:p>
        </p:txBody>
      </p:sp>
      <p:sp>
        <p:nvSpPr>
          <p:cNvPr id="3" name="2 Marcador de contenido"/>
          <p:cNvSpPr>
            <a:spLocks noGrp="1"/>
          </p:cNvSpPr>
          <p:nvPr>
            <p:ph idx="1"/>
          </p:nvPr>
        </p:nvSpPr>
        <p:spPr/>
        <p:txBody>
          <a:bodyPr>
            <a:normAutofit/>
          </a:bodyPr>
          <a:lstStyle/>
          <a:p>
            <a:pPr marL="0" indent="0">
              <a:buNone/>
            </a:pPr>
            <a:r>
              <a:rPr lang="es-CO" dirty="0"/>
              <a:t>Proposición 047 del 16 de diciembre de 2011 aprobada en plenaria de Cámara </a:t>
            </a:r>
          </a:p>
          <a:p>
            <a:pPr marL="400050" lvl="1" indent="0">
              <a:buNone/>
            </a:pPr>
            <a:r>
              <a:rPr lang="es-CO" b="1" dirty="0" smtClean="0"/>
              <a:t>Objetivo</a:t>
            </a:r>
            <a:r>
              <a:rPr lang="es-CO" b="1" dirty="0"/>
              <a:t>: </a:t>
            </a:r>
            <a:r>
              <a:rPr lang="es-CO" dirty="0"/>
              <a:t>“…es velar por el cumplimiento de las políticas públicas con enfoque diferencial y asegurar la garantía integral de los Derechos de la niñez indígena”</a:t>
            </a:r>
          </a:p>
          <a:p>
            <a:endParaRPr lang="es-ES" dirty="0" smtClean="0"/>
          </a:p>
          <a:p>
            <a:endParaRPr lang="es-MX" dirty="0"/>
          </a:p>
        </p:txBody>
      </p:sp>
    </p:spTree>
    <p:extLst>
      <p:ext uri="{BB962C8B-B14F-4D97-AF65-F5344CB8AC3E}">
        <p14:creationId xmlns:p14="http://schemas.microsoft.com/office/powerpoint/2010/main" val="19282878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548680"/>
            <a:ext cx="6984776" cy="3668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029" y="4217318"/>
            <a:ext cx="7055363" cy="2749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4 Conector recto de flecha"/>
          <p:cNvCxnSpPr/>
          <p:nvPr/>
        </p:nvCxnSpPr>
        <p:spPr>
          <a:xfrm>
            <a:off x="3419872" y="4005064"/>
            <a:ext cx="3816424"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6" name="5 CuadroTexto"/>
          <p:cNvSpPr txBox="1"/>
          <p:nvPr/>
        </p:nvSpPr>
        <p:spPr>
          <a:xfrm>
            <a:off x="7254044" y="3799831"/>
            <a:ext cx="1728192"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CO" dirty="0" smtClean="0"/>
              <a:t>$345.508.020</a:t>
            </a:r>
            <a:endParaRPr lang="es-CO" dirty="0"/>
          </a:p>
        </p:txBody>
      </p:sp>
      <p:cxnSp>
        <p:nvCxnSpPr>
          <p:cNvPr id="9" name="8 Conector recto de flecha"/>
          <p:cNvCxnSpPr/>
          <p:nvPr/>
        </p:nvCxnSpPr>
        <p:spPr>
          <a:xfrm flipV="1">
            <a:off x="4139952" y="5445224"/>
            <a:ext cx="3240360" cy="864096"/>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10" name="9 CuadroTexto"/>
          <p:cNvSpPr txBox="1"/>
          <p:nvPr/>
        </p:nvSpPr>
        <p:spPr>
          <a:xfrm>
            <a:off x="6832441" y="4449886"/>
            <a:ext cx="2132045" cy="92333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CO" dirty="0" smtClean="0"/>
              <a:t>María de los Remedios García .</a:t>
            </a:r>
          </a:p>
          <a:p>
            <a:r>
              <a:rPr lang="es-CO" dirty="0" err="1" smtClean="0"/>
              <a:t>Uribia</a:t>
            </a:r>
            <a:endParaRPr lang="es-CO" dirty="0"/>
          </a:p>
        </p:txBody>
      </p:sp>
      <p:pic>
        <p:nvPicPr>
          <p:cNvPr id="614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280" y="5615504"/>
            <a:ext cx="2051720" cy="1242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CuadroTexto"/>
          <p:cNvSpPr txBox="1"/>
          <p:nvPr/>
        </p:nvSpPr>
        <p:spPr>
          <a:xfrm>
            <a:off x="6732240" y="2818753"/>
            <a:ext cx="2016224"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CO" dirty="0" smtClean="0"/>
              <a:t>Desarrollar PAE</a:t>
            </a:r>
            <a:endParaRPr lang="es-CO" dirty="0"/>
          </a:p>
        </p:txBody>
      </p:sp>
      <p:cxnSp>
        <p:nvCxnSpPr>
          <p:cNvPr id="12" name="11 Conector recto de flecha"/>
          <p:cNvCxnSpPr/>
          <p:nvPr/>
        </p:nvCxnSpPr>
        <p:spPr>
          <a:xfrm flipV="1">
            <a:off x="5148064" y="3003419"/>
            <a:ext cx="1584176" cy="569597"/>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8" name="17 Conector recto de flecha"/>
          <p:cNvCxnSpPr/>
          <p:nvPr/>
        </p:nvCxnSpPr>
        <p:spPr>
          <a:xfrm flipH="1" flipV="1">
            <a:off x="1331640" y="3003419"/>
            <a:ext cx="2058010" cy="2959926"/>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20" name="19 CuadroTexto"/>
          <p:cNvSpPr txBox="1"/>
          <p:nvPr/>
        </p:nvSpPr>
        <p:spPr>
          <a:xfrm>
            <a:off x="-24138" y="2357088"/>
            <a:ext cx="2952328"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CO" dirty="0" smtClean="0"/>
              <a:t>Asociación de autoridades tradicionales </a:t>
            </a:r>
            <a:r>
              <a:rPr lang="es-CO" dirty="0" err="1" smtClean="0"/>
              <a:t>Yaletsi</a:t>
            </a:r>
            <a:r>
              <a:rPr lang="es-CO" dirty="0" smtClean="0"/>
              <a:t>  </a:t>
            </a:r>
            <a:r>
              <a:rPr lang="es-CO" dirty="0" err="1" smtClean="0"/>
              <a:t>Waya</a:t>
            </a:r>
            <a:endParaRPr lang="es-CO" dirty="0"/>
          </a:p>
        </p:txBody>
      </p:sp>
    </p:spTree>
    <p:extLst>
      <p:ext uri="{BB962C8B-B14F-4D97-AF65-F5344CB8AC3E}">
        <p14:creationId xmlns:p14="http://schemas.microsoft.com/office/powerpoint/2010/main" val="45731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14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8" grpId="0" animBg="1"/>
      <p:bldP spid="20"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MX" sz="3200" b="1" dirty="0" smtClean="0">
                <a:solidFill>
                  <a:srgbClr val="00B050"/>
                </a:solidFill>
              </a:rPr>
              <a:t>¿Dónde están los billones de pesos asignados a evitar muertes?</a:t>
            </a:r>
            <a:endParaRPr lang="es-MX" sz="3200" b="1" dirty="0">
              <a:solidFill>
                <a:srgbClr val="00B050"/>
              </a:solidFill>
            </a:endParaRPr>
          </a:p>
        </p:txBody>
      </p:sp>
      <p:sp>
        <p:nvSpPr>
          <p:cNvPr id="3" name="2 Marcador de contenido"/>
          <p:cNvSpPr>
            <a:spLocks noGrp="1"/>
          </p:cNvSpPr>
          <p:nvPr>
            <p:ph idx="1"/>
          </p:nvPr>
        </p:nvSpPr>
        <p:spPr/>
        <p:txBody>
          <a:bodyPr>
            <a:normAutofit fontScale="55000" lnSpcReduction="20000"/>
          </a:bodyPr>
          <a:lstStyle/>
          <a:p>
            <a:r>
              <a:rPr lang="es-CO" dirty="0"/>
              <a:t>Los recursos llegan pero no para la alimentación, el agua, la salud o la educación del pueblo wayuu.</a:t>
            </a:r>
          </a:p>
          <a:p>
            <a:r>
              <a:rPr lang="es-CO" dirty="0"/>
              <a:t>OJO! Mesa de Concertación </a:t>
            </a:r>
            <a:r>
              <a:rPr lang="es-CO" dirty="0" err="1"/>
              <a:t>Wayuú</a:t>
            </a:r>
            <a:r>
              <a:rPr lang="es-CO" dirty="0"/>
              <a:t>: </a:t>
            </a:r>
            <a:r>
              <a:rPr lang="es-CO" b="1" dirty="0"/>
              <a:t>María de los Remedios García</a:t>
            </a:r>
            <a:r>
              <a:rPr lang="es-CO" dirty="0"/>
              <a:t>, (funcionaria del alcalde de </a:t>
            </a:r>
            <a:r>
              <a:rPr lang="es-CO" dirty="0" err="1"/>
              <a:t>Uribia</a:t>
            </a:r>
            <a:r>
              <a:rPr lang="es-CO" dirty="0"/>
              <a:t>: Marcelino Gómez) alias Renata, se dice que manejaba el tráfico ilegal de gasolina y esta sindicada de conformación de grupos paramilitares y desplazamiento forzado. (testimonio 40:00) versión libre de un paramilitar que ordenaron la muerte de Manuel Afanador.</a:t>
            </a:r>
          </a:p>
          <a:p>
            <a:r>
              <a:rPr lang="es-CO" dirty="0"/>
              <a:t>Se dice que el grupo político de María de los Remedios García tiene a cargo parte de la operación de los programas de alimentación escolar – depósito en la casa de la hermana de ella (46:38) a través de una Asociación Familiar </a:t>
            </a:r>
            <a:r>
              <a:rPr lang="es-CO" dirty="0" err="1"/>
              <a:t>Yalestshi</a:t>
            </a:r>
            <a:r>
              <a:rPr lang="es-CO" dirty="0"/>
              <a:t> </a:t>
            </a:r>
            <a:r>
              <a:rPr lang="es-CO" dirty="0" err="1"/>
              <a:t>Waya</a:t>
            </a:r>
            <a:r>
              <a:rPr lang="es-CO" dirty="0"/>
              <a:t>, que antes contrataba el ICBF y hoy lo realiza la </a:t>
            </a:r>
            <a:r>
              <a:rPr lang="es-CO" dirty="0" err="1"/>
              <a:t>Alcaldia</a:t>
            </a:r>
            <a:r>
              <a:rPr lang="es-CO" dirty="0"/>
              <a:t>.</a:t>
            </a:r>
          </a:p>
          <a:p>
            <a:r>
              <a:rPr lang="es-CO" dirty="0"/>
              <a:t>IPS – </a:t>
            </a:r>
            <a:r>
              <a:rPr lang="es-CO" dirty="0" err="1"/>
              <a:t>Palaima</a:t>
            </a:r>
            <a:r>
              <a:rPr lang="es-CO" dirty="0"/>
              <a:t> – Laura </a:t>
            </a:r>
            <a:r>
              <a:rPr lang="es-CO" dirty="0" err="1"/>
              <a:t>Andrioli</a:t>
            </a:r>
            <a:r>
              <a:rPr lang="es-CO" dirty="0"/>
              <a:t> – la alcaldesa Cielo </a:t>
            </a:r>
            <a:r>
              <a:rPr lang="es-CO" dirty="0" smtClean="0"/>
              <a:t>Redondo de </a:t>
            </a:r>
            <a:r>
              <a:rPr lang="es-CO" dirty="0" err="1" smtClean="0"/>
              <a:t>Uribia</a:t>
            </a:r>
            <a:r>
              <a:rPr lang="es-CO" dirty="0" smtClean="0"/>
              <a:t>  </a:t>
            </a:r>
            <a:r>
              <a:rPr lang="es-CO" dirty="0"/>
              <a:t>firmó convenio en el 2011 con esta IPS y tampoco le llegaron los recursos a los resguardos indígenas. </a:t>
            </a:r>
          </a:p>
          <a:p>
            <a:r>
              <a:rPr lang="es-CO" dirty="0"/>
              <a:t>(50:58) Recursos comprometidos en 1.600 millones de pesos, cuya destinación era “acopio de agua en zonas desérticas y programas de bienestar”(51:00</a:t>
            </a:r>
            <a:r>
              <a:rPr lang="es-CO" dirty="0" smtClean="0"/>
              <a:t>)</a:t>
            </a:r>
            <a:endParaRPr lang="es-CO" dirty="0"/>
          </a:p>
        </p:txBody>
      </p:sp>
    </p:spTree>
    <p:extLst>
      <p:ext uri="{BB962C8B-B14F-4D97-AF65-F5344CB8AC3E}">
        <p14:creationId xmlns:p14="http://schemas.microsoft.com/office/powerpoint/2010/main" val="555898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Autofit/>
          </a:bodyPr>
          <a:lstStyle/>
          <a:p>
            <a:r>
              <a:rPr lang="es-MX" sz="4800" b="1" dirty="0" smtClean="0">
                <a:solidFill>
                  <a:srgbClr val="00B050"/>
                </a:solidFill>
              </a:rPr>
              <a:t>Denuncia 3</a:t>
            </a:r>
            <a:endParaRPr lang="es-MX" sz="4800" b="1" dirty="0">
              <a:solidFill>
                <a:srgbClr val="00B050"/>
              </a:solidFill>
            </a:endParaRPr>
          </a:p>
        </p:txBody>
      </p:sp>
      <p:sp>
        <p:nvSpPr>
          <p:cNvPr id="3" name="Subtítulo 2"/>
          <p:cNvSpPr>
            <a:spLocks noGrp="1"/>
          </p:cNvSpPr>
          <p:nvPr>
            <p:ph type="subTitle" idx="1"/>
          </p:nvPr>
        </p:nvSpPr>
        <p:spPr/>
        <p:txBody>
          <a:bodyPr/>
          <a:lstStyle/>
          <a:p>
            <a:endParaRPr lang="es-CO"/>
          </a:p>
        </p:txBody>
      </p:sp>
    </p:spTree>
    <p:extLst>
      <p:ext uri="{BB962C8B-B14F-4D97-AF65-F5344CB8AC3E}">
        <p14:creationId xmlns:p14="http://schemas.microsoft.com/office/powerpoint/2010/main" val="18395752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MX" sz="3200" b="1" dirty="0" smtClean="0">
                <a:solidFill>
                  <a:srgbClr val="00B050"/>
                </a:solidFill>
              </a:rPr>
              <a:t/>
            </a:r>
            <a:br>
              <a:rPr lang="es-MX" sz="3200" b="1" dirty="0" smtClean="0">
                <a:solidFill>
                  <a:srgbClr val="00B050"/>
                </a:solidFill>
              </a:rPr>
            </a:br>
            <a:r>
              <a:rPr lang="es-MX" sz="3200" b="1" dirty="0" smtClean="0">
                <a:solidFill>
                  <a:srgbClr val="00B050"/>
                </a:solidFill>
              </a:rPr>
              <a:t>¿Desde </a:t>
            </a:r>
            <a:r>
              <a:rPr lang="es-MX" sz="3200" b="1" dirty="0" smtClean="0">
                <a:solidFill>
                  <a:srgbClr val="00B050"/>
                </a:solidFill>
              </a:rPr>
              <a:t>1992 qué ha pasado con </a:t>
            </a:r>
            <a:r>
              <a:rPr lang="es-MX" sz="3200" b="1" dirty="0" smtClean="0">
                <a:solidFill>
                  <a:srgbClr val="00B050"/>
                </a:solidFill>
              </a:rPr>
              <a:t>el resguardo </a:t>
            </a:r>
            <a:r>
              <a:rPr lang="es-MX" sz="3200" b="1" dirty="0" err="1" smtClean="0">
                <a:solidFill>
                  <a:srgbClr val="00B050"/>
                </a:solidFill>
              </a:rPr>
              <a:t>Unaapuchon</a:t>
            </a:r>
            <a:r>
              <a:rPr lang="es-MX" sz="3200" b="1" dirty="0" smtClean="0">
                <a:solidFill>
                  <a:srgbClr val="00B050"/>
                </a:solidFill>
              </a:rPr>
              <a:t>?</a:t>
            </a:r>
            <a:endParaRPr lang="es-MX" sz="3200" b="1" dirty="0">
              <a:solidFill>
                <a:srgbClr val="00B050"/>
              </a:solidFill>
            </a:endParaRPr>
          </a:p>
        </p:txBody>
      </p:sp>
      <p:sp>
        <p:nvSpPr>
          <p:cNvPr id="3" name="2 Marcador de contenido"/>
          <p:cNvSpPr>
            <a:spLocks noGrp="1"/>
          </p:cNvSpPr>
          <p:nvPr>
            <p:ph idx="1"/>
          </p:nvPr>
        </p:nvSpPr>
        <p:spPr/>
        <p:txBody>
          <a:bodyPr>
            <a:normAutofit fontScale="85000" lnSpcReduction="20000"/>
          </a:bodyPr>
          <a:lstStyle/>
          <a:p>
            <a:r>
              <a:rPr lang="es-CO" dirty="0" smtClean="0"/>
              <a:t>En </a:t>
            </a:r>
            <a:r>
              <a:rPr lang="es-CO" dirty="0"/>
              <a:t>2013 </a:t>
            </a:r>
            <a:r>
              <a:rPr lang="es-CO" dirty="0" smtClean="0"/>
              <a:t>recibió, en teoría, vía SGP- </a:t>
            </a:r>
            <a:r>
              <a:rPr lang="es-CO" dirty="0"/>
              <a:t>1.300 </a:t>
            </a:r>
            <a:r>
              <a:rPr lang="es-CO" dirty="0" smtClean="0"/>
              <a:t>millones. La lideresa que le llegaron estos recursos fue Luz Esperanza Cambar. Esta zona, según las visitas y micro-focalizaciones son de las zonas con mayor desnutrición.</a:t>
            </a:r>
          </a:p>
          <a:p>
            <a:r>
              <a:rPr lang="es-CO" dirty="0" smtClean="0"/>
              <a:t>Dicen que se retienen las cédulas para que no saquen a los </a:t>
            </a:r>
            <a:r>
              <a:rPr lang="es-CO" dirty="0" err="1" smtClean="0"/>
              <a:t>niñ@s</a:t>
            </a:r>
            <a:r>
              <a:rPr lang="es-CO" dirty="0" smtClean="0"/>
              <a:t>  de la asociación y, de esa manera, el censo sea más grande y se reciba más dinero.</a:t>
            </a:r>
          </a:p>
          <a:p>
            <a:r>
              <a:rPr lang="es-CO" dirty="0" smtClean="0"/>
              <a:t>Han amenazado de muerte si </a:t>
            </a:r>
            <a:r>
              <a:rPr lang="es-CO" dirty="0" smtClean="0"/>
              <a:t>denuncian </a:t>
            </a:r>
            <a:r>
              <a:rPr lang="es-CO" dirty="0" smtClean="0"/>
              <a:t>o se </a:t>
            </a:r>
            <a:r>
              <a:rPr lang="es-CO" dirty="0" smtClean="0"/>
              <a:t>salen</a:t>
            </a:r>
            <a:r>
              <a:rPr lang="es-CO" dirty="0" smtClean="0"/>
              <a:t>. Hubo 5 comunidades que se salieron</a:t>
            </a:r>
          </a:p>
          <a:p>
            <a:r>
              <a:rPr lang="es-CO" dirty="0" smtClean="0"/>
              <a:t>El padre de Luz Esperanza </a:t>
            </a:r>
            <a:r>
              <a:rPr lang="es-CO" dirty="0" smtClean="0"/>
              <a:t>Cambar, Juan Cambar, </a:t>
            </a:r>
            <a:r>
              <a:rPr lang="es-CO" dirty="0" smtClean="0"/>
              <a:t>pertenece a la mesa de concertación </a:t>
            </a:r>
            <a:r>
              <a:rPr lang="es-CO" dirty="0" err="1" smtClean="0"/>
              <a:t>Wayúu</a:t>
            </a:r>
            <a:r>
              <a:rPr lang="es-CO" dirty="0" smtClean="0"/>
              <a:t> </a:t>
            </a:r>
            <a:endParaRPr lang="es-CO" dirty="0"/>
          </a:p>
        </p:txBody>
      </p:sp>
    </p:spTree>
    <p:extLst>
      <p:ext uri="{BB962C8B-B14F-4D97-AF65-F5344CB8AC3E}">
        <p14:creationId xmlns:p14="http://schemas.microsoft.com/office/powerpoint/2010/main" val="28547284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MX" sz="3200" b="1" dirty="0" smtClean="0">
                <a:solidFill>
                  <a:srgbClr val="00B050"/>
                </a:solidFill>
              </a:rPr>
              <a:t>Compromiso de Min Interior </a:t>
            </a:r>
            <a:r>
              <a:rPr lang="es-MX" sz="3200" b="1" dirty="0" smtClean="0">
                <a:solidFill>
                  <a:srgbClr val="00B050"/>
                </a:solidFill>
              </a:rPr>
              <a:t/>
            </a:r>
            <a:br>
              <a:rPr lang="es-MX" sz="3200" b="1" dirty="0" smtClean="0">
                <a:solidFill>
                  <a:srgbClr val="00B050"/>
                </a:solidFill>
              </a:rPr>
            </a:br>
            <a:r>
              <a:rPr lang="es-MX" sz="3200" b="1" dirty="0" smtClean="0">
                <a:solidFill>
                  <a:srgbClr val="00B050"/>
                </a:solidFill>
              </a:rPr>
              <a:t>Reunión con Aurelio </a:t>
            </a:r>
            <a:r>
              <a:rPr lang="es-MX" sz="3200" b="1" dirty="0" err="1" smtClean="0">
                <a:solidFill>
                  <a:srgbClr val="00B050"/>
                </a:solidFill>
              </a:rPr>
              <a:t>Iragorri</a:t>
            </a:r>
            <a:r>
              <a:rPr lang="es-MX" sz="3200" b="1" dirty="0" smtClean="0">
                <a:solidFill>
                  <a:srgbClr val="00B050"/>
                </a:solidFill>
              </a:rPr>
              <a:t> y Pedro S Posada</a:t>
            </a:r>
            <a:br>
              <a:rPr lang="es-MX" sz="3200" b="1" dirty="0" smtClean="0">
                <a:solidFill>
                  <a:srgbClr val="00B050"/>
                </a:solidFill>
              </a:rPr>
            </a:br>
            <a:r>
              <a:rPr lang="es-MX" sz="3200" b="1" dirty="0" smtClean="0">
                <a:solidFill>
                  <a:srgbClr val="00B050"/>
                </a:solidFill>
              </a:rPr>
              <a:t> 6 de mayo de 2014</a:t>
            </a:r>
            <a:endParaRPr lang="es-MX" sz="3200" b="1" dirty="0">
              <a:solidFill>
                <a:srgbClr val="00B050"/>
              </a:solidFill>
            </a:endParaRPr>
          </a:p>
        </p:txBody>
      </p:sp>
      <p:sp>
        <p:nvSpPr>
          <p:cNvPr id="3" name="2 Marcador de contenido"/>
          <p:cNvSpPr>
            <a:spLocks noGrp="1"/>
          </p:cNvSpPr>
          <p:nvPr>
            <p:ph idx="1"/>
          </p:nvPr>
        </p:nvSpPr>
        <p:spPr/>
        <p:txBody>
          <a:bodyPr>
            <a:normAutofit fontScale="85000" lnSpcReduction="10000"/>
          </a:bodyPr>
          <a:lstStyle/>
          <a:p>
            <a:pPr marL="0" indent="0">
              <a:buNone/>
            </a:pPr>
            <a:r>
              <a:rPr lang="es-CO" dirty="0" smtClean="0"/>
              <a:t>“ …</a:t>
            </a:r>
            <a:r>
              <a:rPr lang="es-CO" i="1" dirty="0" smtClean="0"/>
              <a:t>Tenemos </a:t>
            </a:r>
            <a:r>
              <a:rPr lang="es-CO" i="1" dirty="0"/>
              <a:t>un solo punto pendiente de un decreto que va a implicar para ustedes es… significativo en la Guajira que va a implicar el manejo de la ENSIG y sus recursos, la salud y sus recursos y  todo el tema de las transferencias, sin pasar por las alcaldías, para que NADIE NUNCA MAS le haga a los pueblos indígenas ni retenes con los recursos que les corresponden, ni administración indirecta de esos recursos, ni acuerdos con algunas de esas personas de la comunidad en contra del resto de la comunidad…</a:t>
            </a:r>
            <a:r>
              <a:rPr lang="es-CO" dirty="0"/>
              <a:t>“  </a:t>
            </a:r>
            <a:endParaRPr lang="es-CO" dirty="0" smtClean="0"/>
          </a:p>
          <a:p>
            <a:endParaRPr lang="es-CO" dirty="0"/>
          </a:p>
        </p:txBody>
      </p:sp>
    </p:spTree>
    <p:extLst>
      <p:ext uri="{BB962C8B-B14F-4D97-AF65-F5344CB8AC3E}">
        <p14:creationId xmlns:p14="http://schemas.microsoft.com/office/powerpoint/2010/main" val="27104984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MX" sz="3200" b="1" dirty="0" smtClean="0">
                <a:solidFill>
                  <a:srgbClr val="00B050"/>
                </a:solidFill>
              </a:rPr>
              <a:t>¿Y las soluciones de fondo?</a:t>
            </a:r>
            <a:br>
              <a:rPr lang="es-MX" sz="3200" b="1" dirty="0" smtClean="0">
                <a:solidFill>
                  <a:srgbClr val="00B050"/>
                </a:solidFill>
              </a:rPr>
            </a:br>
            <a:r>
              <a:rPr lang="es-MX" sz="3200" b="1" dirty="0" smtClean="0">
                <a:solidFill>
                  <a:srgbClr val="00B050"/>
                </a:solidFill>
              </a:rPr>
              <a:t>A qué se comprometen realmente, en el territorio</a:t>
            </a:r>
            <a:endParaRPr lang="es-MX" sz="3200" b="1" dirty="0">
              <a:solidFill>
                <a:srgbClr val="00B050"/>
              </a:solidFill>
            </a:endParaRPr>
          </a:p>
        </p:txBody>
      </p:sp>
      <p:sp>
        <p:nvSpPr>
          <p:cNvPr id="3" name="2 Marcador de contenido"/>
          <p:cNvSpPr>
            <a:spLocks noGrp="1"/>
          </p:cNvSpPr>
          <p:nvPr>
            <p:ph idx="1"/>
          </p:nvPr>
        </p:nvSpPr>
        <p:spPr/>
        <p:txBody>
          <a:bodyPr>
            <a:normAutofit fontScale="92500" lnSpcReduction="10000"/>
          </a:bodyPr>
          <a:lstStyle/>
          <a:p>
            <a:r>
              <a:rPr lang="es-CO" dirty="0"/>
              <a:t>¿De qué manera efectivamente van a transformar la condición en que se encuentran los </a:t>
            </a:r>
            <a:r>
              <a:rPr lang="es-CO" dirty="0" err="1"/>
              <a:t>niñ@s</a:t>
            </a:r>
            <a:r>
              <a:rPr lang="es-CO" dirty="0"/>
              <a:t> </a:t>
            </a:r>
            <a:r>
              <a:rPr lang="es-CO" dirty="0" err="1"/>
              <a:t>wayuú</a:t>
            </a:r>
            <a:r>
              <a:rPr lang="es-CO" dirty="0"/>
              <a:t>? </a:t>
            </a:r>
          </a:p>
          <a:p>
            <a:r>
              <a:rPr lang="es-CO" dirty="0"/>
              <a:t>¿Cuándo? El tiempo no da espera! </a:t>
            </a:r>
          </a:p>
          <a:p>
            <a:r>
              <a:rPr lang="es-CO" dirty="0"/>
              <a:t>Cada día cuenta para los </a:t>
            </a:r>
            <a:r>
              <a:rPr lang="es-CO" dirty="0" err="1"/>
              <a:t>niñ@s</a:t>
            </a:r>
            <a:r>
              <a:rPr lang="es-CO" dirty="0"/>
              <a:t> pero parece que no para las instituciones!</a:t>
            </a:r>
          </a:p>
          <a:p>
            <a:r>
              <a:rPr lang="es-CO" dirty="0"/>
              <a:t>¿Quién se va a encargar del seguimiento</a:t>
            </a:r>
            <a:r>
              <a:rPr lang="es-CO" dirty="0" smtClean="0"/>
              <a:t>?</a:t>
            </a:r>
          </a:p>
          <a:p>
            <a:r>
              <a:rPr lang="es-CO" dirty="0" smtClean="0"/>
              <a:t>No más cartas, no más planes, exigimos acciones</a:t>
            </a:r>
            <a:endParaRPr lang="es-CO" dirty="0"/>
          </a:p>
          <a:p>
            <a:endParaRPr lang="es-CO" dirty="0"/>
          </a:p>
        </p:txBody>
      </p:sp>
    </p:spTree>
    <p:extLst>
      <p:ext uri="{BB962C8B-B14F-4D97-AF65-F5344CB8AC3E}">
        <p14:creationId xmlns:p14="http://schemas.microsoft.com/office/powerpoint/2010/main" val="21079233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29600" cy="1143000"/>
          </a:xfrm>
        </p:spPr>
        <p:txBody>
          <a:bodyPr>
            <a:noAutofit/>
          </a:bodyPr>
          <a:lstStyle/>
          <a:p>
            <a:r>
              <a:rPr lang="es-MX" sz="4000" b="1" dirty="0" smtClean="0">
                <a:solidFill>
                  <a:srgbClr val="00B050"/>
                </a:solidFill>
              </a:rPr>
              <a:t>Nos preguntamos</a:t>
            </a:r>
            <a:endParaRPr lang="es-MX" sz="4000" b="1" dirty="0">
              <a:solidFill>
                <a:srgbClr val="00B050"/>
              </a:solidFill>
            </a:endParaRPr>
          </a:p>
        </p:txBody>
      </p:sp>
      <p:sp>
        <p:nvSpPr>
          <p:cNvPr id="3" name="2 Marcador de contenido"/>
          <p:cNvSpPr>
            <a:spLocks noGrp="1"/>
          </p:cNvSpPr>
          <p:nvPr>
            <p:ph idx="1"/>
          </p:nvPr>
        </p:nvSpPr>
        <p:spPr>
          <a:xfrm>
            <a:off x="467544" y="1268760"/>
            <a:ext cx="8229600" cy="4061048"/>
          </a:xfrm>
        </p:spPr>
        <p:txBody>
          <a:bodyPr>
            <a:noAutofit/>
          </a:bodyPr>
          <a:lstStyle/>
          <a:p>
            <a:pPr lvl="0"/>
            <a:r>
              <a:rPr lang="es-CO" sz="2200" dirty="0"/>
              <a:t>¿Dónde está la </a:t>
            </a:r>
            <a:r>
              <a:rPr lang="es-CO" sz="2200" b="1" dirty="0"/>
              <a:t>prevalencia, supremacía y universalidad de derechos de los </a:t>
            </a:r>
            <a:r>
              <a:rPr lang="es-CO" sz="2200" b="1" dirty="0" err="1"/>
              <a:t>niñ@s</a:t>
            </a:r>
            <a:r>
              <a:rPr lang="es-CO" sz="2200" b="1" dirty="0"/>
              <a:t> </a:t>
            </a:r>
            <a:r>
              <a:rPr lang="es-CO" sz="2200" dirty="0"/>
              <a:t>que soportan la legislación de infancia y adolescencia en Colombia? </a:t>
            </a:r>
          </a:p>
          <a:p>
            <a:pPr lvl="0"/>
            <a:r>
              <a:rPr lang="es-CO" sz="2200" dirty="0"/>
              <a:t>¿Dónde está la institucionalidad que tienen la responsabilidad de protegerla integralmente?</a:t>
            </a:r>
          </a:p>
          <a:p>
            <a:pPr lvl="0"/>
            <a:r>
              <a:rPr lang="es-CO" sz="2200" dirty="0"/>
              <a:t>¿Dónde está la responsabilidad social de las grandes empresas que explotan los recursos naturales de la Guajira?</a:t>
            </a:r>
          </a:p>
          <a:p>
            <a:pPr lvl="0"/>
            <a:r>
              <a:rPr lang="es-CO" sz="2200" dirty="0"/>
              <a:t>¿Dónde están las investigaciones y efectivas sanciones de los entes de control a la desidia de las administraciones departamentales de la Guajira, quienes por más de 30 años de regalías no lograron garantizar el derecho vital al </a:t>
            </a:r>
            <a:r>
              <a:rPr lang="es-CO" sz="2200" b="1" dirty="0"/>
              <a:t>agua potable</a:t>
            </a:r>
            <a:r>
              <a:rPr lang="es-CO" sz="2200" dirty="0"/>
              <a:t> como elemento esencial de la vida de sus pobladores</a:t>
            </a:r>
            <a:r>
              <a:rPr lang="es-CO" sz="2200" dirty="0" smtClean="0"/>
              <a:t>?</a:t>
            </a:r>
            <a:endParaRPr lang="es-CO" sz="2200" dirty="0"/>
          </a:p>
        </p:txBody>
      </p:sp>
    </p:spTree>
    <p:extLst>
      <p:ext uri="{BB962C8B-B14F-4D97-AF65-F5344CB8AC3E}">
        <p14:creationId xmlns:p14="http://schemas.microsoft.com/office/powerpoint/2010/main" val="10356277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Autofit/>
          </a:bodyPr>
          <a:lstStyle/>
          <a:p>
            <a:r>
              <a:rPr lang="es-MX" sz="4000" b="1" dirty="0" smtClean="0">
                <a:solidFill>
                  <a:srgbClr val="00B050"/>
                </a:solidFill>
              </a:rPr>
              <a:t>¿Qué se puede hacer?</a:t>
            </a:r>
            <a:endParaRPr lang="es-MX" sz="4000" b="1" dirty="0">
              <a:solidFill>
                <a:srgbClr val="00B050"/>
              </a:solidFill>
            </a:endParaRPr>
          </a:p>
        </p:txBody>
      </p:sp>
      <mc:AlternateContent xmlns:mc="http://schemas.openxmlformats.org/markup-compatibility/2006" xmlns:a14="http://schemas.microsoft.com/office/drawing/2010/main">
        <mc:Choice Requires="a14">
          <p:sp>
            <p:nvSpPr>
              <p:cNvPr id="3" name="2 Marcador de contenido"/>
              <p:cNvSpPr>
                <a:spLocks noGrp="1"/>
              </p:cNvSpPr>
              <p:nvPr>
                <p:ph type="subTitle" idx="1"/>
              </p:nvPr>
            </p:nvSpPr>
            <p:spPr/>
            <p:txBody>
              <a:bodyPr>
                <a:normAutofit/>
              </a:bodyPr>
              <a:lstStyle/>
              <a:p>
                <a:pPr marL="0" lvl="0" indent="0">
                  <a:buNone/>
                </a:pPr>
                <a14:m>
                  <m:oMathPara xmlns:m="http://schemas.openxmlformats.org/officeDocument/2006/math">
                    <m:oMathParaPr>
                      <m:jc m:val="center"/>
                    </m:oMathParaPr>
                    <m:oMath xmlns:m="http://schemas.openxmlformats.org/officeDocument/2006/math">
                      <m:r>
                        <a:rPr lang="es-CO" b="0" i="1" smtClean="0">
                          <a:solidFill>
                            <a:schemeClr val="tx1"/>
                          </a:solidFill>
                          <a:latin typeface="Cambria Math"/>
                        </a:rPr>
                        <m:t>𝐷𝑒𝑠𝑖𝑑𝑖𝑎</m:t>
                      </m:r>
                      <m:r>
                        <a:rPr lang="es-CO" b="0" i="1" smtClean="0">
                          <a:solidFill>
                            <a:schemeClr val="tx1"/>
                          </a:solidFill>
                          <a:latin typeface="Cambria Math"/>
                        </a:rPr>
                        <m:t> </m:t>
                      </m:r>
                      <m:r>
                        <a:rPr lang="es-CO" b="0" i="1" smtClean="0">
                          <a:solidFill>
                            <a:schemeClr val="tx1"/>
                          </a:solidFill>
                          <a:latin typeface="Cambria Math"/>
                        </a:rPr>
                        <m:t>𝑑𝑒𝑙</m:t>
                      </m:r>
                      <m:r>
                        <a:rPr lang="es-CO" b="0" i="1" smtClean="0">
                          <a:solidFill>
                            <a:schemeClr val="tx1"/>
                          </a:solidFill>
                          <a:latin typeface="Cambria Math"/>
                        </a:rPr>
                        <m:t> </m:t>
                      </m:r>
                      <m:r>
                        <a:rPr lang="es-CO" b="0" i="1" smtClean="0">
                          <a:solidFill>
                            <a:schemeClr val="tx1"/>
                          </a:solidFill>
                          <a:latin typeface="Cambria Math"/>
                        </a:rPr>
                        <m:t>𝐸𝑠𝑡𝑎𝑑𝑜</m:t>
                      </m:r>
                      <m:r>
                        <a:rPr lang="es-CO" b="0" i="1" smtClean="0">
                          <a:solidFill>
                            <a:schemeClr val="tx1"/>
                          </a:solidFill>
                          <a:latin typeface="Cambria Math"/>
                        </a:rPr>
                        <m:t>+</m:t>
                      </m:r>
                      <m:r>
                        <a:rPr lang="es-CO" b="0" i="1" smtClean="0">
                          <a:solidFill>
                            <a:schemeClr val="tx1"/>
                          </a:solidFill>
                          <a:latin typeface="Cambria Math"/>
                        </a:rPr>
                        <m:t>𝑆𝑒𝑞𝑢𝑖𝑎</m:t>
                      </m:r>
                      <m:r>
                        <a:rPr lang="es-CO" b="0" i="1" smtClean="0">
                          <a:solidFill>
                            <a:schemeClr val="tx1"/>
                          </a:solidFill>
                          <a:latin typeface="Cambria Math"/>
                        </a:rPr>
                        <m:t>=</m:t>
                      </m:r>
                      <m:r>
                        <a:rPr lang="es-CO" b="0" i="1" smtClean="0">
                          <a:solidFill>
                            <a:schemeClr val="tx1"/>
                          </a:solidFill>
                          <a:latin typeface="Cambria Math"/>
                        </a:rPr>
                        <m:t>𝐸𝑚𝑒𝑟𝑔𝑒𝑛𝑐𝑖𝑎</m:t>
                      </m:r>
                      <m:r>
                        <a:rPr lang="es-CO" b="0" i="1" smtClean="0">
                          <a:solidFill>
                            <a:schemeClr val="tx1"/>
                          </a:solidFill>
                          <a:latin typeface="Cambria Math"/>
                        </a:rPr>
                        <m:t> </m:t>
                      </m:r>
                      <m:r>
                        <a:rPr lang="es-CO" b="0" i="1" smtClean="0">
                          <a:solidFill>
                            <a:schemeClr val="tx1"/>
                          </a:solidFill>
                          <a:latin typeface="Cambria Math"/>
                        </a:rPr>
                        <m:t>𝑆𝑜𝑐𝑖𝑎𝑙</m:t>
                      </m:r>
                    </m:oMath>
                  </m:oMathPara>
                </a14:m>
                <a:endParaRPr lang="es-CO" dirty="0" smtClean="0">
                  <a:solidFill>
                    <a:schemeClr val="tx1"/>
                  </a:solidFill>
                </a:endParaRPr>
              </a:p>
              <a:p>
                <a:endParaRPr lang="es-CO" dirty="0">
                  <a:solidFill>
                    <a:schemeClr val="tx1"/>
                  </a:solidFill>
                </a:endParaRPr>
              </a:p>
            </p:txBody>
          </p:sp>
        </mc:Choice>
        <mc:Fallback xmlns="">
          <p:sp>
            <p:nvSpPr>
              <p:cNvPr id="3" name="2 Marcador de contenido"/>
              <p:cNvSpPr>
                <a:spLocks noGrp="1" noRot="1" noChangeAspect="1" noMove="1" noResize="1" noEditPoints="1" noAdjustHandles="1" noChangeArrowheads="1" noChangeShapeType="1" noTextEdit="1"/>
              </p:cNvSpPr>
              <p:nvPr>
                <p:ph type="subTitle" idx="1"/>
              </p:nvPr>
            </p:nvSpPr>
            <p:spPr>
              <a:blipFill rotWithShape="1">
                <a:blip r:embed="rId2"/>
                <a:stretch>
                  <a:fillRect/>
                </a:stretch>
              </a:blipFill>
            </p:spPr>
            <p:txBody>
              <a:bodyPr/>
              <a:lstStyle/>
              <a:p>
                <a:r>
                  <a:rPr lang="es-CO">
                    <a:noFill/>
                  </a:rPr>
                  <a:t> </a:t>
                </a:r>
              </a:p>
            </p:txBody>
          </p:sp>
        </mc:Fallback>
      </mc:AlternateContent>
    </p:spTree>
    <p:extLst>
      <p:ext uri="{BB962C8B-B14F-4D97-AF65-F5344CB8AC3E}">
        <p14:creationId xmlns:p14="http://schemas.microsoft.com/office/powerpoint/2010/main" val="18778982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MX" sz="4000" b="1" dirty="0" smtClean="0">
                <a:solidFill>
                  <a:srgbClr val="00B050"/>
                </a:solidFill>
              </a:rPr>
              <a:t>¿Qué se puede hacer?</a:t>
            </a:r>
            <a:endParaRPr lang="es-MX" sz="4000" b="1" dirty="0">
              <a:solidFill>
                <a:srgbClr val="00B050"/>
              </a:solidFill>
            </a:endParaRPr>
          </a:p>
        </p:txBody>
      </p:sp>
      <p:sp>
        <p:nvSpPr>
          <p:cNvPr id="3" name="2 Marcador de contenido"/>
          <p:cNvSpPr>
            <a:spLocks noGrp="1"/>
          </p:cNvSpPr>
          <p:nvPr>
            <p:ph idx="1"/>
          </p:nvPr>
        </p:nvSpPr>
        <p:spPr/>
        <p:txBody>
          <a:bodyPr>
            <a:normAutofit fontScale="47500" lnSpcReduction="20000"/>
          </a:bodyPr>
          <a:lstStyle/>
          <a:p>
            <a:r>
              <a:rPr lang="es-CO" sz="4000" dirty="0"/>
              <a:t>El gobierno departamental invocando la ley 1523 de 2012 “Por la cual se adopta la política nacional de gestión del riesgo de desastres y se establece el Sistema Nacional de Gestión del Riesgo de Desastres y se dictan otras disposiciones” declaró la CALAMIDAD PÚBLICA  en el Departamento de la Guajira mediante el Decreto 173 de 2014.</a:t>
            </a:r>
          </a:p>
          <a:p>
            <a:r>
              <a:rPr lang="es-CO" sz="4000" dirty="0"/>
              <a:t> </a:t>
            </a:r>
            <a:r>
              <a:rPr lang="es-CO" sz="4000" dirty="0" smtClean="0"/>
              <a:t>La </a:t>
            </a:r>
            <a:r>
              <a:rPr lang="es-CO" sz="4000" dirty="0"/>
              <a:t>Calamidad pública está definida como: Artículo 4. Ley 1523 de 2012. </a:t>
            </a:r>
            <a:r>
              <a:rPr lang="es-CO" sz="4000" dirty="0" smtClean="0"/>
              <a:t>“</a:t>
            </a:r>
            <a:r>
              <a:rPr lang="es-CO" sz="4000" dirty="0"/>
              <a:t> Es el resultado que se desencadena de la manifestación de uno o varios eventos naturales o antropogénicos no intencionales que al encontrar condiciones propicias de vulnerabilidad en las personas, los bienes, la infraestructura, los medios de subsistencia, la prestación de servicios o los recursos ambientales, causa daños o pérdidas humanas, materiales, económicas o ambientales, generando una alteración intensa, grave y extendida en las condiciones normales de funcionamiento de la población, en el respectivo territorio, que exige al municipio, distrito o departamento ejecutar acciones de respuesta a la emergencia, rehabilitación y reconstrucción</a:t>
            </a:r>
            <a:r>
              <a:rPr lang="es-CO" sz="4000" dirty="0" smtClean="0"/>
              <a:t>”.</a:t>
            </a:r>
            <a:endParaRPr lang="es-CO" sz="4000" dirty="0"/>
          </a:p>
        </p:txBody>
      </p:sp>
    </p:spTree>
    <p:extLst>
      <p:ext uri="{BB962C8B-B14F-4D97-AF65-F5344CB8AC3E}">
        <p14:creationId xmlns:p14="http://schemas.microsoft.com/office/powerpoint/2010/main" val="13790312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MX" sz="4000" b="1" dirty="0" smtClean="0">
                <a:solidFill>
                  <a:srgbClr val="00B050"/>
                </a:solidFill>
              </a:rPr>
              <a:t>Calamidad Pública no es suficiente, necesaria la Emergencia Social</a:t>
            </a:r>
            <a:endParaRPr lang="es-MX" sz="4000" b="1" dirty="0">
              <a:solidFill>
                <a:srgbClr val="00B050"/>
              </a:solidFill>
            </a:endParaRPr>
          </a:p>
        </p:txBody>
      </p:sp>
      <p:sp>
        <p:nvSpPr>
          <p:cNvPr id="3" name="2 Marcador de contenido"/>
          <p:cNvSpPr>
            <a:spLocks noGrp="1"/>
          </p:cNvSpPr>
          <p:nvPr>
            <p:ph idx="1"/>
          </p:nvPr>
        </p:nvSpPr>
        <p:spPr/>
        <p:txBody>
          <a:bodyPr>
            <a:normAutofit fontScale="70000" lnSpcReduction="20000"/>
          </a:bodyPr>
          <a:lstStyle/>
          <a:p>
            <a:pPr marL="0" indent="0">
              <a:buNone/>
            </a:pPr>
            <a:r>
              <a:rPr lang="es-CO" dirty="0" smtClean="0"/>
              <a:t>Como </a:t>
            </a:r>
            <a:r>
              <a:rPr lang="es-CO" dirty="0"/>
              <a:t>se ha demostrado en este debate los problemas en el sector de La Guajira por la desidia y ausencia de control por parte de las entidades del sector social y en concreto las repercusiones que se manifiestan en las condiciones de desnutrición en las que se encuentran Niños y Niñas indígenas no se mitigan con la adopción de medidas dirigidas prioritariamente a rehabilitar solamente los bienes y/o la Infraestructura de los servicios públicos del departamento. </a:t>
            </a:r>
            <a:endParaRPr lang="es-CO" dirty="0" smtClean="0"/>
          </a:p>
          <a:p>
            <a:pPr marL="0" indent="0">
              <a:buNone/>
            </a:pPr>
            <a:r>
              <a:rPr lang="es-CO" dirty="0" smtClean="0"/>
              <a:t>El </a:t>
            </a:r>
            <a:r>
              <a:rPr lang="es-CO" dirty="0"/>
              <a:t>gobierno nacional debe estudiar medidas de fondo para garantizar la vida digna y los derechos humanos de niños y niñas y para tal fin, debe tomar medidas cuya finalidad, proporcionalidad, necesidad se ejerzan  directa y específicamente orientadas a conjurar las causas de la perturbación y a impedir la extensión de sus efectos.</a:t>
            </a:r>
          </a:p>
          <a:p>
            <a:pPr lvl="0"/>
            <a:endParaRPr lang="es-CO" dirty="0"/>
          </a:p>
        </p:txBody>
      </p:sp>
    </p:spTree>
    <p:extLst>
      <p:ext uri="{BB962C8B-B14F-4D97-AF65-F5344CB8AC3E}">
        <p14:creationId xmlns:p14="http://schemas.microsoft.com/office/powerpoint/2010/main" val="29749230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b="1" dirty="0" smtClean="0">
                <a:solidFill>
                  <a:srgbClr val="00B050"/>
                </a:solidFill>
              </a:rPr>
              <a:t>Mesa de seguimiento a la niñez indígena</a:t>
            </a:r>
            <a:endParaRPr lang="es-MX" b="1" dirty="0">
              <a:solidFill>
                <a:srgbClr val="00B050"/>
              </a:solidFill>
            </a:endParaRPr>
          </a:p>
        </p:txBody>
      </p:sp>
      <p:sp>
        <p:nvSpPr>
          <p:cNvPr id="3" name="2 Marcador de contenido"/>
          <p:cNvSpPr>
            <a:spLocks noGrp="1"/>
          </p:cNvSpPr>
          <p:nvPr>
            <p:ph idx="1"/>
          </p:nvPr>
        </p:nvSpPr>
        <p:spPr/>
        <p:txBody>
          <a:bodyPr>
            <a:noAutofit/>
          </a:bodyPr>
          <a:lstStyle/>
          <a:p>
            <a:r>
              <a:rPr lang="es-CO" sz="2200" b="1" dirty="0" smtClean="0"/>
              <a:t>Resultados</a:t>
            </a:r>
            <a:r>
              <a:rPr lang="es-CO" sz="2200" b="1" dirty="0"/>
              <a:t>: </a:t>
            </a:r>
            <a:endParaRPr lang="es-CO" sz="2200" dirty="0"/>
          </a:p>
          <a:p>
            <a:pPr marL="0" lvl="0" indent="0">
              <a:buNone/>
            </a:pPr>
            <a:r>
              <a:rPr lang="es-CO" sz="2200" dirty="0"/>
              <a:t>Ruta de garantía de derechos de la niñez indígena en situaciones críticas o no atendidas en el ámbito territorial. </a:t>
            </a:r>
          </a:p>
          <a:p>
            <a:pPr marL="0" indent="0">
              <a:buNone/>
            </a:pPr>
            <a:r>
              <a:rPr lang="es-CO" sz="2200" dirty="0"/>
              <a:t>Experiencia exitosa en </a:t>
            </a:r>
            <a:r>
              <a:rPr lang="es-CO" sz="2200" dirty="0" err="1"/>
              <a:t>Barrancominas</a:t>
            </a:r>
            <a:r>
              <a:rPr lang="es-CO" sz="2200" dirty="0"/>
              <a:t> (Guaviare) liderada por el SNBF</a:t>
            </a:r>
          </a:p>
          <a:p>
            <a:pPr marL="0" lvl="0" indent="0">
              <a:buNone/>
            </a:pPr>
            <a:r>
              <a:rPr lang="es-CO" sz="2200" dirty="0"/>
              <a:t>Documento Recomendaciones para la garantía de los Derechos de la niñez indígena en Colombia.</a:t>
            </a:r>
          </a:p>
          <a:p>
            <a:pPr marL="0" lvl="0" indent="0">
              <a:buNone/>
            </a:pPr>
            <a:r>
              <a:rPr lang="es-CO" sz="2200" dirty="0"/>
              <a:t>Reuniones mensuales desde mayo de 2012 hasta octubre</a:t>
            </a:r>
            <a:r>
              <a:rPr lang="es-CO" sz="2200" b="1" dirty="0"/>
              <a:t> </a:t>
            </a:r>
            <a:r>
              <a:rPr lang="es-CO" sz="2200" dirty="0"/>
              <a:t>de 2013</a:t>
            </a:r>
          </a:p>
          <a:p>
            <a:pPr marL="0" lvl="0" indent="0">
              <a:buNone/>
            </a:pPr>
            <a:r>
              <a:rPr lang="es-CO" sz="2200" dirty="0"/>
              <a:t>Constituida como Mesa Técnica en la reglamentación del SNBF mediante decreto….</a:t>
            </a:r>
          </a:p>
          <a:p>
            <a:pPr marL="0" lvl="0" indent="0">
              <a:buNone/>
            </a:pPr>
            <a:r>
              <a:rPr lang="es-CO" sz="2200" dirty="0"/>
              <a:t>Solo 1 reunión en 2014 (23 de abril) solicitada por proposición que presenté </a:t>
            </a:r>
            <a:endParaRPr lang="es-ES" sz="2200" dirty="0" smtClean="0">
              <a:solidFill>
                <a:srgbClr val="FF0000"/>
              </a:solidFill>
            </a:endParaRPr>
          </a:p>
        </p:txBody>
      </p:sp>
    </p:spTree>
    <p:extLst>
      <p:ext uri="{BB962C8B-B14F-4D97-AF65-F5344CB8AC3E}">
        <p14:creationId xmlns:p14="http://schemas.microsoft.com/office/powerpoint/2010/main" val="39973592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Autofit/>
          </a:bodyPr>
          <a:lstStyle/>
          <a:p>
            <a:r>
              <a:rPr lang="es-ES_tradnl" sz="4000" b="1" smtClean="0">
                <a:solidFill>
                  <a:srgbClr val="00B050"/>
                </a:solidFill>
              </a:rPr>
              <a:t>Proposición</a:t>
            </a:r>
            <a:endParaRPr lang="es-CO" sz="4000" b="1" dirty="0">
              <a:solidFill>
                <a:srgbClr val="00B050"/>
              </a:solidFill>
            </a:endParaRPr>
          </a:p>
        </p:txBody>
      </p:sp>
      <p:sp>
        <p:nvSpPr>
          <p:cNvPr id="4" name="3 Subtítulo"/>
          <p:cNvSpPr>
            <a:spLocks noGrp="1"/>
          </p:cNvSpPr>
          <p:nvPr>
            <p:ph type="subTitle" idx="1"/>
          </p:nvPr>
        </p:nvSpPr>
        <p:spPr/>
        <p:txBody>
          <a:bodyPr/>
          <a:lstStyle/>
          <a:p>
            <a:endParaRPr lang="es-CO"/>
          </a:p>
        </p:txBody>
      </p:sp>
    </p:spTree>
    <p:extLst>
      <p:ext uri="{BB962C8B-B14F-4D97-AF65-F5344CB8AC3E}">
        <p14:creationId xmlns:p14="http://schemas.microsoft.com/office/powerpoint/2010/main" val="22752077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b="1" dirty="0" smtClean="0">
                <a:solidFill>
                  <a:srgbClr val="00B050"/>
                </a:solidFill>
              </a:rPr>
              <a:t>Diagnóstico de la niñez indígena</a:t>
            </a:r>
            <a:endParaRPr lang="es-MX" b="1" dirty="0">
              <a:solidFill>
                <a:srgbClr val="00B05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268760"/>
            <a:ext cx="7191375" cy="432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58169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b="1" dirty="0" smtClean="0">
                <a:solidFill>
                  <a:srgbClr val="00B050"/>
                </a:solidFill>
              </a:rPr>
              <a:t>Diagnóstico de la niñez indígena</a:t>
            </a:r>
            <a:endParaRPr lang="es-MX" b="1" dirty="0">
              <a:solidFill>
                <a:srgbClr val="00B050"/>
              </a:solidFill>
            </a:endParaRPr>
          </a:p>
        </p:txBody>
      </p:sp>
      <p:sp>
        <p:nvSpPr>
          <p:cNvPr id="3" name="2 Marcador de contenido"/>
          <p:cNvSpPr>
            <a:spLocks noGrp="1"/>
          </p:cNvSpPr>
          <p:nvPr>
            <p:ph idx="1"/>
          </p:nvPr>
        </p:nvSpPr>
        <p:spPr/>
        <p:txBody>
          <a:bodyPr>
            <a:noAutofit/>
          </a:bodyPr>
          <a:lstStyle/>
          <a:p>
            <a:pPr lvl="0"/>
            <a:r>
              <a:rPr lang="es-CO" sz="1800" dirty="0" smtClean="0"/>
              <a:t>1.392.613 indígenas en Colombia (2005). 3,4</a:t>
            </a:r>
            <a:r>
              <a:rPr lang="es-CO" sz="1800" dirty="0" smtClean="0"/>
              <a:t>% de la población colombiana es </a:t>
            </a:r>
            <a:r>
              <a:rPr lang="es-CO" sz="1800" dirty="0" smtClean="0"/>
              <a:t>indígena. </a:t>
            </a:r>
            <a:r>
              <a:rPr lang="es-CO" sz="1800" dirty="0" smtClean="0"/>
              <a:t>Casi la mitad (46) menores de 18 años.</a:t>
            </a:r>
            <a:endParaRPr lang="es-CO" sz="1800" dirty="0" smtClean="0"/>
          </a:p>
          <a:p>
            <a:pPr lvl="0"/>
            <a:r>
              <a:rPr lang="es-CO" sz="1800" dirty="0" smtClean="0"/>
              <a:t>65 lenguas agrupadas en 12 familias lingüísticas.</a:t>
            </a:r>
          </a:p>
          <a:p>
            <a:pPr lvl="0"/>
            <a:r>
              <a:rPr lang="es-CO" sz="1800" dirty="0" smtClean="0"/>
              <a:t>En </a:t>
            </a:r>
            <a:r>
              <a:rPr lang="es-CO" sz="1800" dirty="0"/>
              <a:t>pueblos como </a:t>
            </a:r>
            <a:r>
              <a:rPr lang="es-CO" sz="1800" dirty="0" err="1"/>
              <a:t>Embera</a:t>
            </a:r>
            <a:r>
              <a:rPr lang="es-CO" sz="1800" dirty="0"/>
              <a:t>, </a:t>
            </a:r>
            <a:r>
              <a:rPr lang="es-CO" sz="1800" dirty="0" err="1"/>
              <a:t>Awá</a:t>
            </a:r>
            <a:r>
              <a:rPr lang="es-CO" sz="1800" dirty="0"/>
              <a:t>, </a:t>
            </a:r>
            <a:r>
              <a:rPr lang="es-CO" sz="1800" dirty="0" err="1"/>
              <a:t>Yikpa</a:t>
            </a:r>
            <a:r>
              <a:rPr lang="es-CO" sz="1800" dirty="0"/>
              <a:t>, por mil nacidos, mueren más de 100 niños indígenas. Guajira mueren 38 por mil nacidos. El promedio nacional es de 11 (CODACOP. 2010).</a:t>
            </a:r>
          </a:p>
          <a:p>
            <a:pPr lvl="0"/>
            <a:r>
              <a:rPr lang="es-CO" sz="1800" dirty="0"/>
              <a:t>Vaupés en 2010 tuvo una tasa de mortalidad por enfermedad diarreica de 234,8 por 100.000 nacidos, Guainía tuvo una tasa de 60. La tasa nacional fue de </a:t>
            </a:r>
            <a:r>
              <a:rPr lang="es-CO" sz="1800" dirty="0" smtClean="0"/>
              <a:t>5,3.</a:t>
            </a:r>
          </a:p>
          <a:p>
            <a:pPr lvl="0"/>
            <a:r>
              <a:rPr lang="es-CO" sz="1800" dirty="0" smtClean="0"/>
              <a:t>Desnutrición global (7,5%) es más del doble de la del resto del país (3</a:t>
            </a:r>
            <a:r>
              <a:rPr lang="es-CO" sz="1800" dirty="0" smtClean="0"/>
              <a:t>%) (ENSIN 2010).</a:t>
            </a:r>
            <a:endParaRPr lang="es-CO" sz="1800" dirty="0" smtClean="0"/>
          </a:p>
          <a:p>
            <a:r>
              <a:rPr lang="es-CO" sz="1800" dirty="0"/>
              <a:t>70% de los niños indígenas entre 0 y 6 </a:t>
            </a:r>
            <a:r>
              <a:rPr lang="es-CO" sz="1800" dirty="0" smtClean="0"/>
              <a:t>años padece de desnutrición crónica. En Colombia el  12</a:t>
            </a:r>
            <a:r>
              <a:rPr lang="es-CO" sz="1800" dirty="0"/>
              <a:t>% de los niños del país sufre </a:t>
            </a:r>
            <a:r>
              <a:rPr lang="es-CO" sz="1800" dirty="0" smtClean="0"/>
              <a:t>(ENSIN 2010)</a:t>
            </a:r>
            <a:endParaRPr lang="es-CO" sz="1800" dirty="0" smtClean="0"/>
          </a:p>
          <a:p>
            <a:r>
              <a:rPr lang="es-CO" sz="1800" dirty="0" smtClean="0"/>
              <a:t>Este </a:t>
            </a:r>
            <a:r>
              <a:rPr lang="es-CO" sz="1800" dirty="0"/>
              <a:t>indicador es más alto que el mismo en Somalia - África</a:t>
            </a:r>
          </a:p>
          <a:p>
            <a:pPr lvl="0"/>
            <a:r>
              <a:rPr lang="es-CO" sz="1800" dirty="0" smtClean="0"/>
              <a:t>Uno de cada tres indígenas dice no sabe leer.</a:t>
            </a:r>
            <a:endParaRPr lang="es-MX" sz="1800" dirty="0"/>
          </a:p>
        </p:txBody>
      </p:sp>
    </p:spTree>
    <p:extLst>
      <p:ext uri="{BB962C8B-B14F-4D97-AF65-F5344CB8AC3E}">
        <p14:creationId xmlns:p14="http://schemas.microsoft.com/office/powerpoint/2010/main" val="29892719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b="1" dirty="0" smtClean="0">
                <a:solidFill>
                  <a:srgbClr val="00B050"/>
                </a:solidFill>
              </a:rPr>
              <a:t>No ha cesado la conquista y el colonialismo</a:t>
            </a:r>
            <a:endParaRPr lang="es-MX" b="1" dirty="0">
              <a:solidFill>
                <a:srgbClr val="00B050"/>
              </a:solidFill>
            </a:endParaRPr>
          </a:p>
        </p:txBody>
      </p:sp>
      <p:sp>
        <p:nvSpPr>
          <p:cNvPr id="3" name="2 Marcador de contenido"/>
          <p:cNvSpPr>
            <a:spLocks noGrp="1"/>
          </p:cNvSpPr>
          <p:nvPr>
            <p:ph idx="1"/>
          </p:nvPr>
        </p:nvSpPr>
        <p:spPr/>
        <p:txBody>
          <a:bodyPr>
            <a:normAutofit/>
          </a:bodyPr>
          <a:lstStyle/>
          <a:p>
            <a:pPr marL="457200" lvl="1" indent="0">
              <a:buNone/>
            </a:pPr>
            <a:r>
              <a:rPr lang="es-CO" dirty="0"/>
              <a:t>“Los cristianos con sus caballos y espadas e lanzas comienzan a hacer matanzas e crueldades extrañas en ellos. Entraban en los pueblos, ni dejaban niños y viejos, ni mujeres preñadas ni paridas que no desbarrigaban e hacían pedazos, como si dieran en unos corderos metidos en sus apriscos</a:t>
            </a:r>
            <a:r>
              <a:rPr lang="es-CO" dirty="0" smtClean="0"/>
              <a:t>…”</a:t>
            </a:r>
          </a:p>
          <a:p>
            <a:pPr marL="457200" lvl="1" indent="0">
              <a:buNone/>
            </a:pPr>
            <a:endParaRPr lang="es-CO" dirty="0"/>
          </a:p>
          <a:p>
            <a:pPr marL="457200" lvl="1" indent="0" algn="r">
              <a:buNone/>
            </a:pPr>
            <a:r>
              <a:rPr lang="es-CO" i="1" dirty="0" smtClean="0"/>
              <a:t>Fray Bartolomé de las Casas (1552)</a:t>
            </a:r>
            <a:endParaRPr lang="es-CO" i="1" dirty="0"/>
          </a:p>
          <a:p>
            <a:pPr lvl="1"/>
            <a:endParaRPr lang="es-CO" dirty="0"/>
          </a:p>
          <a:p>
            <a:pPr lvl="1"/>
            <a:endParaRPr lang="es-ES" dirty="0" smtClean="0"/>
          </a:p>
          <a:p>
            <a:endParaRPr lang="es-MX" dirty="0"/>
          </a:p>
        </p:txBody>
      </p:sp>
    </p:spTree>
    <p:extLst>
      <p:ext uri="{BB962C8B-B14F-4D97-AF65-F5344CB8AC3E}">
        <p14:creationId xmlns:p14="http://schemas.microsoft.com/office/powerpoint/2010/main" val="25760439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b="1" dirty="0" smtClean="0">
                <a:solidFill>
                  <a:srgbClr val="00B050"/>
                </a:solidFill>
              </a:rPr>
              <a:t>Desde la Colonia venimos excluyendo indígenas</a:t>
            </a:r>
            <a:endParaRPr lang="es-MX" b="1" dirty="0">
              <a:solidFill>
                <a:srgbClr val="00B050"/>
              </a:solidFill>
            </a:endParaRPr>
          </a:p>
        </p:txBody>
      </p:sp>
      <p:sp>
        <p:nvSpPr>
          <p:cNvPr id="3" name="2 Marcador de contenido"/>
          <p:cNvSpPr>
            <a:spLocks noGrp="1"/>
          </p:cNvSpPr>
          <p:nvPr>
            <p:ph idx="1"/>
          </p:nvPr>
        </p:nvSpPr>
        <p:spPr/>
        <p:txBody>
          <a:bodyPr>
            <a:normAutofit lnSpcReduction="10000"/>
          </a:bodyPr>
          <a:lstStyle/>
          <a:p>
            <a:pPr marL="0" lvl="0" indent="0">
              <a:buNone/>
            </a:pPr>
            <a:r>
              <a:rPr lang="es-CO" b="1" dirty="0" smtClean="0"/>
              <a:t>De </a:t>
            </a:r>
            <a:r>
              <a:rPr lang="es-CO" b="1" dirty="0"/>
              <a:t>la explotación de recursos económicos, sociales y </a:t>
            </a:r>
            <a:r>
              <a:rPr lang="es-CO" b="1" dirty="0" smtClean="0"/>
              <a:t>culturales</a:t>
            </a:r>
            <a:r>
              <a:rPr lang="es-CO" dirty="0" smtClean="0"/>
              <a:t>.</a:t>
            </a:r>
            <a:endParaRPr lang="es-CO" dirty="0"/>
          </a:p>
          <a:p>
            <a:pPr lvl="1"/>
            <a:r>
              <a:rPr lang="es-CO" dirty="0"/>
              <a:t>Cerrejón</a:t>
            </a:r>
            <a:r>
              <a:rPr lang="es-CO" dirty="0" smtClean="0"/>
              <a:t>, de las minas a cielo abierto + grandes: produce 32 millones de toneladas de carbón anualmente. La mitad de exportaciones carboníferas que ascienden en 2011 a 4.200 millones de dólares (DANE) </a:t>
            </a:r>
          </a:p>
          <a:p>
            <a:pPr lvl="1"/>
            <a:r>
              <a:rPr lang="es-CO" dirty="0" smtClean="0"/>
              <a:t>70% vive en pobreza y uno de cada tres en pobreza extrema (DANE)</a:t>
            </a:r>
          </a:p>
          <a:p>
            <a:pPr lvl="1"/>
            <a:endParaRPr lang="es-ES" dirty="0" smtClean="0"/>
          </a:p>
          <a:p>
            <a:endParaRPr lang="es-MX" dirty="0"/>
          </a:p>
        </p:txBody>
      </p:sp>
    </p:spTree>
    <p:extLst>
      <p:ext uri="{BB962C8B-B14F-4D97-AF65-F5344CB8AC3E}">
        <p14:creationId xmlns:p14="http://schemas.microsoft.com/office/powerpoint/2010/main" val="32326647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0736" y="116632"/>
            <a:ext cx="8229600" cy="1143000"/>
          </a:xfrm>
        </p:spPr>
        <p:txBody>
          <a:bodyPr>
            <a:normAutofit fontScale="90000"/>
          </a:bodyPr>
          <a:lstStyle/>
          <a:p>
            <a:r>
              <a:rPr lang="es-MX" b="1" dirty="0" smtClean="0">
                <a:solidFill>
                  <a:srgbClr val="00B050"/>
                </a:solidFill>
              </a:rPr>
              <a:t>Desde la Colonia venimos excluyendo indígenas</a:t>
            </a:r>
            <a:endParaRPr lang="es-MX" b="1" dirty="0">
              <a:solidFill>
                <a:srgbClr val="00B050"/>
              </a:solidFill>
            </a:endParaRPr>
          </a:p>
        </p:txBody>
      </p:sp>
      <p:sp>
        <p:nvSpPr>
          <p:cNvPr id="3" name="2 Marcador de contenido"/>
          <p:cNvSpPr>
            <a:spLocks noGrp="1"/>
          </p:cNvSpPr>
          <p:nvPr>
            <p:ph idx="1"/>
          </p:nvPr>
        </p:nvSpPr>
        <p:spPr>
          <a:xfrm>
            <a:off x="490736" y="1354932"/>
            <a:ext cx="8229600" cy="4061048"/>
          </a:xfrm>
        </p:spPr>
        <p:txBody>
          <a:bodyPr>
            <a:normAutofit/>
          </a:bodyPr>
          <a:lstStyle/>
          <a:p>
            <a:pPr marL="0" lvl="0" indent="0">
              <a:buNone/>
            </a:pPr>
            <a:r>
              <a:rPr lang="es-CO" b="1" dirty="0"/>
              <a:t>Condiciones de apropiación de la tierra injustas y violentas</a:t>
            </a:r>
          </a:p>
          <a:p>
            <a:pPr marL="0" lvl="0" indent="0" algn="ctr">
              <a:buNone/>
            </a:pPr>
            <a:r>
              <a:rPr lang="es-CO" sz="2400" i="1" dirty="0" smtClean="0"/>
              <a:t>Guajira: entre regiones que + aumentó concentración de la tierra </a:t>
            </a:r>
            <a:endParaRPr lang="es-CO" sz="2400" i="1" dirty="0"/>
          </a:p>
          <a:p>
            <a:pPr lvl="1"/>
            <a:endParaRPr lang="es-CO" dirty="0"/>
          </a:p>
          <a:p>
            <a:pPr lvl="1"/>
            <a:endParaRPr lang="es-ES" dirty="0" smtClean="0"/>
          </a:p>
          <a:p>
            <a:endParaRPr lang="es-MX"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2882213"/>
            <a:ext cx="3530353" cy="2851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2987824" y="3385456"/>
            <a:ext cx="1101892" cy="246221"/>
          </a:xfrm>
          <a:prstGeom prst="rect">
            <a:avLst/>
          </a:prstGeom>
          <a:noFill/>
        </p:spPr>
        <p:txBody>
          <a:bodyPr wrap="square" rtlCol="0">
            <a:spAutoFit/>
          </a:bodyPr>
          <a:lstStyle/>
          <a:p>
            <a:r>
              <a:rPr lang="es-CO" sz="1000" dirty="0" smtClean="0"/>
              <a:t>2000 a 2010</a:t>
            </a:r>
            <a:endParaRPr lang="es-CO" sz="1000" dirty="0"/>
          </a:p>
        </p:txBody>
      </p:sp>
    </p:spTree>
    <p:extLst>
      <p:ext uri="{BB962C8B-B14F-4D97-AF65-F5344CB8AC3E}">
        <p14:creationId xmlns:p14="http://schemas.microsoft.com/office/powerpoint/2010/main" val="374527067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1568</TotalTime>
  <Words>2740</Words>
  <Application>Microsoft Office PowerPoint</Application>
  <PresentationFormat>Presentación en pantalla (4:3)</PresentationFormat>
  <Paragraphs>182</Paragraphs>
  <Slides>40</Slides>
  <Notes>0</Notes>
  <HiddenSlides>2</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40</vt:i4>
      </vt:variant>
    </vt:vector>
  </HeadingPairs>
  <TitlesOfParts>
    <vt:vector size="44" baseType="lpstr">
      <vt:lpstr>Arial</vt:lpstr>
      <vt:lpstr>Calibri</vt:lpstr>
      <vt:lpstr>Cambria Math</vt:lpstr>
      <vt:lpstr>Tema de Office</vt:lpstr>
      <vt:lpstr>Cada día mueren dos niños por desnutrición en La Guajira   ¿A dónde van a parar los $ 1.100 millones que recibe el Departamento diariamente?    </vt:lpstr>
      <vt:lpstr>Antecedentes de este debate</vt:lpstr>
      <vt:lpstr>Mesa de seguimiento a la niñez indígena</vt:lpstr>
      <vt:lpstr>Mesa de seguimiento a la niñez indígena</vt:lpstr>
      <vt:lpstr>Diagnóstico de la niñez indígena</vt:lpstr>
      <vt:lpstr>Diagnóstico de la niñez indígena</vt:lpstr>
      <vt:lpstr>No ha cesado la conquista y el colonialismo</vt:lpstr>
      <vt:lpstr>Desde la Colonia venimos excluyendo indígenas</vt:lpstr>
      <vt:lpstr>Desde la Colonia venimos excluyendo indígenas</vt:lpstr>
      <vt:lpstr>Desde la Colonia venimos excluyendo indígenas</vt:lpstr>
      <vt:lpstr>Situación de la Guajira</vt:lpstr>
      <vt:lpstr>Situación de la Guajira</vt:lpstr>
      <vt:lpstr>Presentación de PowerPoint</vt:lpstr>
      <vt:lpstr>La micro focalización en 147 Rancherías de 500 en Riohacha. Mayo de 2014. </vt:lpstr>
      <vt:lpstr>Situación de la Guajira</vt:lpstr>
      <vt:lpstr>Situación de la Guajira</vt:lpstr>
      <vt:lpstr>En nuestras reuniones con comunidades y viajes hemos evidenciado</vt:lpstr>
      <vt:lpstr>Defensoría del Pueblo se pronuncia Viajaron 5 funcionarios de oficinas delegadas</vt:lpstr>
      <vt:lpstr>Defensoría del Pueblo se pronuncia</vt:lpstr>
      <vt:lpstr>La defensoría resume esta situación</vt:lpstr>
      <vt:lpstr>Grabación exdirector ICBF y Ministro de Salud</vt:lpstr>
      <vt:lpstr>El ICBF no ha operado y ha obrado con desidia.  5 directores en 4 años.</vt:lpstr>
      <vt:lpstr>Presentación de PowerPoint</vt:lpstr>
      <vt:lpstr>¿Dónde están los casi 6 y medio billones de pesos que recibió la Guajira en los últimos 12 años (Por transferencias y regalías)?</vt:lpstr>
      <vt:lpstr>¿Dónde están los 6 billones de pesos que recibió la Guajira en los últimos 12 años?</vt:lpstr>
      <vt:lpstr>Resumen de denuncias</vt:lpstr>
      <vt:lpstr>Presentación de PowerPoint</vt:lpstr>
      <vt:lpstr>Denuncia 1</vt:lpstr>
      <vt:lpstr>Denuncia 2</vt:lpstr>
      <vt:lpstr>Presentación de PowerPoint</vt:lpstr>
      <vt:lpstr>¿Dónde están los billones de pesos asignados a evitar muertes?</vt:lpstr>
      <vt:lpstr>Denuncia 3</vt:lpstr>
      <vt:lpstr> ¿Desde 1992 qué ha pasado con el resguardo Unaapuchon?</vt:lpstr>
      <vt:lpstr>Compromiso de Min Interior  Reunión con Aurelio Iragorri y Pedro S Posada  6 de mayo de 2014</vt:lpstr>
      <vt:lpstr>¿Y las soluciones de fondo? A qué se comprometen realmente, en el territorio</vt:lpstr>
      <vt:lpstr>Nos preguntamos</vt:lpstr>
      <vt:lpstr>¿Qué se puede hacer?</vt:lpstr>
      <vt:lpstr>¿Qué se puede hacer?</vt:lpstr>
      <vt:lpstr>Calamidad Pública no es suficiente, necesaria la Emergencia Social</vt:lpstr>
      <vt:lpstr>Proposición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Daniel</dc:creator>
  <cp:lastModifiedBy>Diego Cancino</cp:lastModifiedBy>
  <cp:revision>133</cp:revision>
  <dcterms:created xsi:type="dcterms:W3CDTF">2014-07-30T17:33:32Z</dcterms:created>
  <dcterms:modified xsi:type="dcterms:W3CDTF">2014-09-03T07:24:19Z</dcterms:modified>
</cp:coreProperties>
</file>